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
      <p:font typeface="Comfortaa Regular"/>
      <p:regular r:id="rId18"/>
      <p:bold r:id="rId19"/>
    </p:embeddedFont>
    <p:embeddedFont>
      <p:font typeface="Indie Flower"/>
      <p:regular r:id="rId20"/>
    </p:embeddedFont>
    <p:embeddedFont>
      <p:font typeface="EB Garamond"/>
      <p:regular r:id="rId21"/>
      <p:bold r:id="rId22"/>
      <p:italic r:id="rId23"/>
      <p:boldItalic r:id="rId24"/>
    </p:embeddedFont>
    <p:embeddedFont>
      <p:font typeface="Comfortaa"/>
      <p:regular r:id="rId25"/>
      <p:bold r:id="rId26"/>
    </p:embeddedFont>
    <p:embeddedFont>
      <p:font typeface="Karm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dieFlower-regular.fntdata"/><Relationship Id="rId22" Type="http://schemas.openxmlformats.org/officeDocument/2006/relationships/font" Target="fonts/EBGaramond-bold.fntdata"/><Relationship Id="rId21" Type="http://schemas.openxmlformats.org/officeDocument/2006/relationships/font" Target="fonts/EBGaramond-regular.fntdata"/><Relationship Id="rId24" Type="http://schemas.openxmlformats.org/officeDocument/2006/relationships/font" Target="fonts/EBGaramond-boldItalic.fntdata"/><Relationship Id="rId23" Type="http://schemas.openxmlformats.org/officeDocument/2006/relationships/font" Target="fonts/EBGaramon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mfortaa-bold.fntdata"/><Relationship Id="rId25" Type="http://schemas.openxmlformats.org/officeDocument/2006/relationships/font" Target="fonts/Comfortaa-regular.fntdata"/><Relationship Id="rId28" Type="http://schemas.openxmlformats.org/officeDocument/2006/relationships/font" Target="fonts/Karma-bold.fntdata"/><Relationship Id="rId27" Type="http://schemas.openxmlformats.org/officeDocument/2006/relationships/font" Target="fonts/Karm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19" Type="http://schemas.openxmlformats.org/officeDocument/2006/relationships/font" Target="fonts/ComfortaaRegular-bold.fntdata"/><Relationship Id="rId18" Type="http://schemas.openxmlformats.org/officeDocument/2006/relationships/font" Target="fonts/ComfortaaRegula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8145a6b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8145a6b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a9bf57e17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a9bf57e17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en-GB" sz="1400">
                <a:solidFill>
                  <a:schemeClr val="dk1"/>
                </a:solidFill>
                <a:latin typeface="EB Garamond"/>
                <a:ea typeface="EB Garamond"/>
                <a:cs typeface="EB Garamond"/>
                <a:sym typeface="EB Garamond"/>
              </a:rPr>
              <a:t>The Wisconsin Card Sorting Test (WCST) is a way to assess cognitive flexibility in human participants.</a:t>
            </a:r>
            <a:endParaRPr sz="1400">
              <a:solidFill>
                <a:schemeClr val="dk1"/>
              </a:solidFill>
              <a:latin typeface="EB Garamond"/>
              <a:ea typeface="EB Garamond"/>
              <a:cs typeface="EB Garamond"/>
              <a:sym typeface="EB Garamond"/>
            </a:endParaRPr>
          </a:p>
          <a:p>
            <a:pPr indent="0" lvl="0" marL="0" rtl="0" algn="l">
              <a:lnSpc>
                <a:spcPct val="105000"/>
              </a:lnSpc>
              <a:spcBef>
                <a:spcPts val="0"/>
              </a:spcBef>
              <a:spcAft>
                <a:spcPts val="0"/>
              </a:spcAft>
              <a:buClr>
                <a:schemeClr val="dk1"/>
              </a:buClr>
              <a:buSzPts val="1100"/>
              <a:buFont typeface="Arial"/>
              <a:buNone/>
            </a:pPr>
            <a:r>
              <a:rPr lang="en-GB" sz="1400">
                <a:solidFill>
                  <a:schemeClr val="dk1"/>
                </a:solidFill>
                <a:latin typeface="EB Garamond"/>
                <a:ea typeface="EB Garamond"/>
                <a:cs typeface="EB Garamond"/>
                <a:sym typeface="EB Garamond"/>
              </a:rPr>
              <a:t>On every trial, a card is shown that has to  be matched to one of the four key cards according to either colour, shape, or number of elements on the card. Three of the key cards match the card along one of the dimensions each, while the fourth card does not match at all—it is the odd one. The matching rule is drawn randomly and changes after several successful trials. </a:t>
            </a:r>
            <a:endParaRPr sz="1400">
              <a:solidFill>
                <a:schemeClr val="dk1"/>
              </a:solidFill>
              <a:latin typeface="EB Garamond"/>
              <a:ea typeface="EB Garamond"/>
              <a:cs typeface="EB Garamond"/>
              <a:sym typeface="EB Garamond"/>
            </a:endParaRPr>
          </a:p>
          <a:p>
            <a:pPr indent="0" lvl="0" marL="0" rtl="0" algn="l">
              <a:lnSpc>
                <a:spcPct val="105000"/>
              </a:lnSpc>
              <a:spcBef>
                <a:spcPts val="0"/>
              </a:spcBef>
              <a:spcAft>
                <a:spcPts val="0"/>
              </a:spcAft>
              <a:buClr>
                <a:schemeClr val="dk1"/>
              </a:buClr>
              <a:buSzPts val="1100"/>
              <a:buFont typeface="Arial"/>
              <a:buNone/>
            </a:pPr>
            <a:r>
              <a:rPr lang="en-GB" sz="1400">
                <a:solidFill>
                  <a:schemeClr val="dk1"/>
                </a:solidFill>
                <a:latin typeface="EB Garamond"/>
                <a:ea typeface="EB Garamond"/>
                <a:cs typeface="EB Garamond"/>
                <a:sym typeface="EB Garamond"/>
              </a:rPr>
              <a:t>The participant receives feedback about whether they should apply the same rule as on the last trial, or switch to a different rule. Common errors observed in people who are doing this task are not switching to a new rule after receiving “switch” feedback, and switching to a new rule after receiving “repeat” feedback. We were interested in whether an RL agent will display a behaviour similar to that of human participants. Our hypothesis was that Q-learning algorithms will be able to approximate the conditional error distribution observed in humans. We expected that a Deep Q-network would produce the best fit to experimental data.</a:t>
            </a:r>
            <a:endParaRPr sz="1400">
              <a:solidFill>
                <a:schemeClr val="dk1"/>
              </a:solidFill>
              <a:latin typeface="EB Garamond"/>
              <a:ea typeface="EB Garamond"/>
              <a:cs typeface="EB Garamond"/>
              <a:sym typeface="EB Garamond"/>
            </a:endParaRPr>
          </a:p>
          <a:p>
            <a:pPr indent="0" lvl="0" marL="0" rtl="0" algn="l">
              <a:lnSpc>
                <a:spcPct val="105000"/>
              </a:lnSpc>
              <a:spcBef>
                <a:spcPts val="0"/>
              </a:spcBef>
              <a:spcAft>
                <a:spcPts val="0"/>
              </a:spcAft>
              <a:buClr>
                <a:schemeClr val="dk1"/>
              </a:buClr>
              <a:buSzPts val="1100"/>
              <a:buFont typeface="Arial"/>
              <a:buNone/>
            </a:pPr>
            <a:r>
              <a:t/>
            </a:r>
            <a:endParaRPr sz="1400">
              <a:solidFill>
                <a:schemeClr val="dk1"/>
              </a:solidFill>
              <a:latin typeface="EB Garamond"/>
              <a:ea typeface="EB Garamond"/>
              <a:cs typeface="EB Garamond"/>
              <a:sym typeface="EB Garamond"/>
            </a:endParaRPr>
          </a:p>
          <a:p>
            <a:pPr indent="0" lvl="0" marL="0" rtl="0" algn="l">
              <a:lnSpc>
                <a:spcPct val="105000"/>
              </a:lnSpc>
              <a:spcBef>
                <a:spcPts val="0"/>
              </a:spcBef>
              <a:spcAft>
                <a:spcPts val="0"/>
              </a:spcAft>
              <a:buClr>
                <a:schemeClr val="dk1"/>
              </a:buClr>
              <a:buSzPts val="1100"/>
              <a:buFont typeface="Arial"/>
              <a:buNone/>
            </a:pPr>
            <a:r>
              <a:rPr lang="en-GB" sz="1400">
                <a:solidFill>
                  <a:schemeClr val="dk1"/>
                </a:solidFill>
                <a:highlight>
                  <a:srgbClr val="FFFFFF"/>
                </a:highlight>
                <a:latin typeface="EB Garamond"/>
                <a:ea typeface="EB Garamond"/>
                <a:cs typeface="EB Garamond"/>
                <a:sym typeface="EB Garamond"/>
              </a:rPr>
              <a:t>Perseveration errors: Erroneous category repetitions following negative feedback</a:t>
            </a:r>
            <a:endParaRPr sz="1400">
              <a:solidFill>
                <a:schemeClr val="dk1"/>
              </a:solidFill>
              <a:highlight>
                <a:srgbClr val="FFFFFF"/>
              </a:highlight>
              <a:latin typeface="EB Garamond"/>
              <a:ea typeface="EB Garamond"/>
              <a:cs typeface="EB Garamond"/>
              <a:sym typeface="EB Garamond"/>
            </a:endParaRPr>
          </a:p>
          <a:p>
            <a:pPr indent="0" lvl="0" marL="0" rtl="0" algn="l">
              <a:lnSpc>
                <a:spcPct val="105000"/>
              </a:lnSpc>
              <a:spcBef>
                <a:spcPts val="0"/>
              </a:spcBef>
              <a:spcAft>
                <a:spcPts val="0"/>
              </a:spcAft>
              <a:buClr>
                <a:schemeClr val="dk1"/>
              </a:buClr>
              <a:buSzPts val="1100"/>
              <a:buFont typeface="Arial"/>
              <a:buNone/>
            </a:pPr>
            <a:r>
              <a:rPr lang="en-GB" sz="1400">
                <a:solidFill>
                  <a:schemeClr val="dk1"/>
                </a:solidFill>
                <a:highlight>
                  <a:srgbClr val="FFFFFF"/>
                </a:highlight>
                <a:latin typeface="EB Garamond"/>
                <a:ea typeface="EB Garamond"/>
                <a:cs typeface="EB Garamond"/>
                <a:sym typeface="EB Garamond"/>
              </a:rPr>
              <a:t>Set-loss errors: Erroneous category switches following positive feedback</a:t>
            </a:r>
            <a:endParaRPr sz="1400">
              <a:solidFill>
                <a:schemeClr val="dk1"/>
              </a:solidFill>
              <a:latin typeface="EB Garamond"/>
              <a:ea typeface="EB Garamond"/>
              <a:cs typeface="EB Garamond"/>
              <a:sym typeface="EB Garamond"/>
            </a:endParaRPr>
          </a:p>
          <a:p>
            <a:pPr indent="0" lvl="0" marL="0" rtl="0" algn="l">
              <a:lnSpc>
                <a:spcPct val="105000"/>
              </a:lnSpc>
              <a:spcBef>
                <a:spcPts val="0"/>
              </a:spcBef>
              <a:spcAft>
                <a:spcPts val="0"/>
              </a:spcAft>
              <a:buNone/>
            </a:pPr>
            <a:r>
              <a:t/>
            </a:r>
            <a:endParaRPr sz="1400">
              <a:solidFill>
                <a:schemeClr val="dk1"/>
              </a:solidFill>
              <a:latin typeface="EB Garamond"/>
              <a:ea typeface="EB Garamond"/>
              <a:cs typeface="EB Garamond"/>
              <a:sym typeface="EB Garamon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8145a6bb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8145a6bb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9fd7c6171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9fd7c6171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8145a6b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8145a6b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Did the modeling work? Kinda</a:t>
            </a:r>
            <a:endParaRPr/>
          </a:p>
          <a:p>
            <a:pPr indent="0" lvl="0" marL="0" rtl="0" algn="l">
              <a:spcBef>
                <a:spcPts val="0"/>
              </a:spcBef>
              <a:spcAft>
                <a:spcPts val="0"/>
              </a:spcAft>
              <a:buClr>
                <a:schemeClr val="dk1"/>
              </a:buClr>
              <a:buSzPts val="1100"/>
              <a:buFont typeface="Arial"/>
              <a:buNone/>
            </a:pPr>
            <a:r>
              <a:rPr lang="en-GB"/>
              <a:t>Key outcomes of your model evaluation.</a:t>
            </a:r>
            <a:endParaRPr/>
          </a:p>
          <a:p>
            <a:pPr indent="0" lvl="0" marL="0" rtl="0" algn="l">
              <a:spcBef>
                <a:spcPts val="0"/>
              </a:spcBef>
              <a:spcAft>
                <a:spcPts val="0"/>
              </a:spcAft>
              <a:buNone/>
            </a:pPr>
            <a:r>
              <a:rPr lang="en-GB"/>
              <a:t>During the final week of NMA, we intend to implement a deep Q-network to test if its performance is a better match to human data than the look-up table-based Q-learning implementation.  &lt;— Results from this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8145a6b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8145a6b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8145a6b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8145a6b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FF99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ab318988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ab318988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hyperlink" Target="http://drive.google.com/file/d/1jxlgJAo92TPsxDIal3fZ2NX7qZD2cFrz/view" TargetMode="External"/><Relationship Id="rId7"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6.png"/><Relationship Id="rId11" Type="http://schemas.openxmlformats.org/officeDocument/2006/relationships/image" Target="../media/image13.png"/><Relationship Id="rId10" Type="http://schemas.openxmlformats.org/officeDocument/2006/relationships/image" Target="../media/image15.jpg"/><Relationship Id="rId9"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gi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1.png"/><Relationship Id="rId13" Type="http://schemas.openxmlformats.org/officeDocument/2006/relationships/image" Target="../media/image19.png"/><Relationship Id="rId12" Type="http://schemas.openxmlformats.org/officeDocument/2006/relationships/image" Target="../media/image18.jp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25.png"/><Relationship Id="rId14" Type="http://schemas.openxmlformats.org/officeDocument/2006/relationships/hyperlink" Target="https://youtu.be/4-kg9y5mq1M" TargetMode="External"/><Relationship Id="rId5" Type="http://schemas.openxmlformats.org/officeDocument/2006/relationships/hyperlink" Target="https://tinyurl.com/ebonyfoxes" TargetMode="External"/><Relationship Id="rId6" Type="http://schemas.openxmlformats.org/officeDocument/2006/relationships/hyperlink" Target="https://emojipedia.org/thumbs-up/" TargetMode="External"/><Relationship Id="rId7" Type="http://schemas.openxmlformats.org/officeDocument/2006/relationships/hyperlink" Target="http://www.youtube.com/watch?v=dQw4w9WgXcQ" TargetMode="External"/><Relationship Id="rId8"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4.jp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261950"/>
            <a:ext cx="8520600" cy="17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latin typeface="Comfortaa"/>
                <a:ea typeface="Comfortaa"/>
                <a:cs typeface="Comfortaa"/>
                <a:sym typeface="Comfortaa"/>
              </a:rPr>
              <a:t>How rewarding can sorting cards be? </a:t>
            </a:r>
            <a:endParaRPr sz="4100">
              <a:solidFill>
                <a:schemeClr val="lt1"/>
              </a:solidFill>
              <a:latin typeface="Comfortaa"/>
              <a:ea typeface="Comfortaa"/>
              <a:cs typeface="Comfortaa"/>
              <a:sym typeface="Comfortaa"/>
            </a:endParaRPr>
          </a:p>
        </p:txBody>
      </p:sp>
      <p:sp>
        <p:nvSpPr>
          <p:cNvPr id="55" name="Google Shape;55;p13"/>
          <p:cNvSpPr txBox="1"/>
          <p:nvPr>
            <p:ph idx="1" type="body"/>
          </p:nvPr>
        </p:nvSpPr>
        <p:spPr>
          <a:xfrm>
            <a:off x="305123" y="4102650"/>
            <a:ext cx="8520600" cy="63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900">
                <a:solidFill>
                  <a:schemeClr val="accent4"/>
                </a:solidFill>
                <a:latin typeface="Comfortaa"/>
                <a:ea typeface="Comfortaa"/>
                <a:cs typeface="Comfortaa"/>
                <a:sym typeface="Comfortaa"/>
              </a:rPr>
              <a:t>Foxy</a:t>
            </a:r>
            <a:r>
              <a:rPr lang="en-GB" sz="1900">
                <a:solidFill>
                  <a:schemeClr val="lt1"/>
                </a:solidFill>
                <a:latin typeface="Comfortaa"/>
                <a:ea typeface="Comfortaa"/>
                <a:cs typeface="Comfortaa"/>
                <a:sym typeface="Comfortaa"/>
              </a:rPr>
              <a:t> Reinforcers</a:t>
            </a:r>
            <a:r>
              <a:rPr lang="en-GB" sz="1900">
                <a:solidFill>
                  <a:schemeClr val="lt1"/>
                </a:solidFill>
                <a:latin typeface="Comfortaa"/>
                <a:ea typeface="Comfortaa"/>
                <a:cs typeface="Comfortaa"/>
                <a:sym typeface="Comfortaa"/>
              </a:rPr>
              <a:t> </a:t>
            </a:r>
            <a:r>
              <a:rPr lang="en-GB" sz="2200">
                <a:solidFill>
                  <a:schemeClr val="lt1"/>
                </a:solidFill>
                <a:latin typeface="Comfortaa"/>
                <a:ea typeface="Comfortaa"/>
                <a:cs typeface="Comfortaa"/>
                <a:sym typeface="Comfortaa"/>
              </a:rPr>
              <a:t>🥵</a:t>
            </a:r>
            <a:r>
              <a:rPr lang="en-GB" sz="2500">
                <a:solidFill>
                  <a:schemeClr val="lt1"/>
                </a:solidFill>
                <a:latin typeface="Comfortaa"/>
                <a:ea typeface="Comfortaa"/>
                <a:cs typeface="Comfortaa"/>
                <a:sym typeface="Comfortaa"/>
              </a:rPr>
              <a:t>🦊 </a:t>
            </a:r>
            <a:endParaRPr sz="2500">
              <a:solidFill>
                <a:schemeClr val="lt1"/>
              </a:solidFill>
              <a:latin typeface="Comfortaa"/>
              <a:ea typeface="Comfortaa"/>
              <a:cs typeface="Comfortaa"/>
              <a:sym typeface="Comfortaa"/>
            </a:endParaRPr>
          </a:p>
        </p:txBody>
      </p:sp>
      <p:sp>
        <p:nvSpPr>
          <p:cNvPr id="56" name="Google Shape;56;p13"/>
          <p:cNvSpPr txBox="1"/>
          <p:nvPr/>
        </p:nvSpPr>
        <p:spPr>
          <a:xfrm>
            <a:off x="311625" y="2189375"/>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B6D7A8"/>
                </a:solidFill>
                <a:latin typeface="Comfortaa"/>
                <a:ea typeface="Comfortaa"/>
                <a:cs typeface="Comfortaa"/>
                <a:sym typeface="Comfortaa"/>
              </a:rPr>
              <a:t>Depends on how flexible you are</a:t>
            </a:r>
            <a:endParaRPr sz="3600">
              <a:solidFill>
                <a:srgbClr val="B6D7A8"/>
              </a:solidFill>
            </a:endParaRPr>
          </a:p>
        </p:txBody>
      </p:sp>
      <p:pic>
        <p:nvPicPr>
          <p:cNvPr id="57" name="Google Shape;57;p13"/>
          <p:cNvPicPr preferRelativeResize="0"/>
          <p:nvPr/>
        </p:nvPicPr>
        <p:blipFill>
          <a:blip r:embed="rId3">
            <a:alphaModFix/>
          </a:blip>
          <a:stretch>
            <a:fillRect/>
          </a:stretch>
        </p:blipFill>
        <p:spPr>
          <a:xfrm>
            <a:off x="8068169" y="54040"/>
            <a:ext cx="1057799" cy="102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22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Comfortaa Regular"/>
                <a:ea typeface="Comfortaa Regular"/>
                <a:cs typeface="Comfortaa Regular"/>
                <a:sym typeface="Comfortaa Regular"/>
              </a:rPr>
              <a:t>Introduction</a:t>
            </a:r>
            <a:endParaRPr>
              <a:solidFill>
                <a:schemeClr val="lt1"/>
              </a:solidFill>
              <a:latin typeface="Comfortaa Regular"/>
              <a:ea typeface="Comfortaa Regular"/>
              <a:cs typeface="Comfortaa Regular"/>
              <a:sym typeface="Comfortaa Regular"/>
            </a:endParaRPr>
          </a:p>
        </p:txBody>
      </p:sp>
      <p:sp>
        <p:nvSpPr>
          <p:cNvPr id="63" name="Google Shape;63;p14"/>
          <p:cNvSpPr txBox="1"/>
          <p:nvPr>
            <p:ph idx="1" type="body"/>
          </p:nvPr>
        </p:nvSpPr>
        <p:spPr>
          <a:xfrm>
            <a:off x="311700" y="995513"/>
            <a:ext cx="4260300" cy="438600"/>
          </a:xfrm>
          <a:prstGeom prst="rect">
            <a:avLst/>
          </a:prstGeom>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GB" sz="1650">
                <a:solidFill>
                  <a:schemeClr val="lt1"/>
                </a:solidFill>
                <a:latin typeface="Nunito"/>
                <a:ea typeface="Nunito"/>
                <a:cs typeface="Nunito"/>
                <a:sym typeface="Nunito"/>
              </a:rPr>
              <a:t>Wisconsin Card Sorting Test (WCST)</a:t>
            </a:r>
            <a:endParaRPr b="1" sz="1600">
              <a:solidFill>
                <a:schemeClr val="lt1"/>
              </a:solidFill>
              <a:latin typeface="Nunito"/>
              <a:ea typeface="Nunito"/>
              <a:cs typeface="Nunito"/>
              <a:sym typeface="Nunito"/>
            </a:endParaRPr>
          </a:p>
        </p:txBody>
      </p:sp>
      <p:pic>
        <p:nvPicPr>
          <p:cNvPr id="64" name="Google Shape;64;p14"/>
          <p:cNvPicPr preferRelativeResize="0"/>
          <p:nvPr/>
        </p:nvPicPr>
        <p:blipFill>
          <a:blip r:embed="rId3">
            <a:alphaModFix/>
          </a:blip>
          <a:stretch>
            <a:fillRect/>
          </a:stretch>
        </p:blipFill>
        <p:spPr>
          <a:xfrm>
            <a:off x="4824989" y="460975"/>
            <a:ext cx="2555422" cy="1958375"/>
          </a:xfrm>
          <a:prstGeom prst="rect">
            <a:avLst/>
          </a:prstGeom>
          <a:noFill/>
          <a:ln>
            <a:noFill/>
          </a:ln>
          <a:effectLst>
            <a:outerShdw blurRad="57150" rotWithShape="0" algn="bl" dir="5400000" dist="19050">
              <a:srgbClr val="000000">
                <a:alpha val="50000"/>
              </a:srgbClr>
            </a:outerShdw>
          </a:effectLst>
        </p:spPr>
      </p:pic>
      <p:sp>
        <p:nvSpPr>
          <p:cNvPr id="65" name="Google Shape;65;p14"/>
          <p:cNvSpPr txBox="1"/>
          <p:nvPr/>
        </p:nvSpPr>
        <p:spPr>
          <a:xfrm>
            <a:off x="3510650" y="3557350"/>
            <a:ext cx="5290800" cy="1329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GB" sz="1650">
                <a:solidFill>
                  <a:schemeClr val="lt1"/>
                </a:solidFill>
                <a:latin typeface="Nunito"/>
                <a:ea typeface="Nunito"/>
                <a:cs typeface="Nunito"/>
                <a:sym typeface="Nunito"/>
              </a:rPr>
              <a:t>Hypothesis</a:t>
            </a:r>
            <a:endParaRPr b="1" sz="1650">
              <a:solidFill>
                <a:schemeClr val="lt1"/>
              </a:solidFill>
              <a:latin typeface="Nunito"/>
              <a:ea typeface="Nunito"/>
              <a:cs typeface="Nunito"/>
              <a:sym typeface="Nunito"/>
            </a:endParaRPr>
          </a:p>
          <a:p>
            <a:pPr indent="0" lvl="0" marL="0" rtl="0" algn="r">
              <a:lnSpc>
                <a:spcPct val="105000"/>
              </a:lnSpc>
              <a:spcBef>
                <a:spcPts val="0"/>
              </a:spcBef>
              <a:spcAft>
                <a:spcPts val="0"/>
              </a:spcAft>
              <a:buNone/>
            </a:pPr>
            <a:r>
              <a:rPr lang="en-GB" sz="1600">
                <a:solidFill>
                  <a:schemeClr val="accent4"/>
                </a:solidFill>
                <a:latin typeface="Nunito"/>
                <a:ea typeface="Nunito"/>
                <a:cs typeface="Nunito"/>
                <a:sym typeface="Nunito"/>
              </a:rPr>
              <a:t>Deep Q-Networks (DQN) will approximate t</a:t>
            </a:r>
            <a:r>
              <a:rPr lang="en-GB" sz="1600">
                <a:solidFill>
                  <a:schemeClr val="accent4"/>
                </a:solidFill>
                <a:latin typeface="Nunito"/>
                <a:ea typeface="Nunito"/>
                <a:cs typeface="Nunito"/>
                <a:sym typeface="Nunito"/>
              </a:rPr>
              <a:t>he error distribution of human participants </a:t>
            </a:r>
            <a:r>
              <a:rPr lang="en-GB" sz="1600">
                <a:solidFill>
                  <a:schemeClr val="accent4"/>
                </a:solidFill>
                <a:latin typeface="Nunito"/>
                <a:ea typeface="Nunito"/>
                <a:cs typeface="Nunito"/>
                <a:sym typeface="Nunito"/>
              </a:rPr>
              <a:t>(Steinke et al. 2020)</a:t>
            </a:r>
            <a:r>
              <a:rPr lang="en-GB" sz="1600">
                <a:solidFill>
                  <a:schemeClr val="accent4"/>
                </a:solidFill>
                <a:latin typeface="Nunito"/>
                <a:ea typeface="Nunito"/>
                <a:cs typeface="Nunito"/>
                <a:sym typeface="Nunito"/>
              </a:rPr>
              <a:t> more closely than Naive Q-learning.</a:t>
            </a:r>
            <a:endParaRPr>
              <a:solidFill>
                <a:schemeClr val="accent4"/>
              </a:solidFill>
              <a:latin typeface="Nunito"/>
              <a:ea typeface="Nunito"/>
              <a:cs typeface="Nunito"/>
              <a:sym typeface="Nunito"/>
            </a:endParaRPr>
          </a:p>
        </p:txBody>
      </p:sp>
      <p:sp>
        <p:nvSpPr>
          <p:cNvPr id="66" name="Google Shape;66;p14"/>
          <p:cNvSpPr txBox="1"/>
          <p:nvPr/>
        </p:nvSpPr>
        <p:spPr>
          <a:xfrm>
            <a:off x="3510100" y="2486950"/>
            <a:ext cx="5290800" cy="10704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GB" sz="1650">
                <a:solidFill>
                  <a:schemeClr val="lt1"/>
                </a:solidFill>
                <a:latin typeface="Nunito"/>
                <a:ea typeface="Nunito"/>
                <a:cs typeface="Nunito"/>
                <a:sym typeface="Nunito"/>
              </a:rPr>
              <a:t>Question</a:t>
            </a:r>
            <a:endParaRPr b="1" sz="1650">
              <a:solidFill>
                <a:schemeClr val="lt1"/>
              </a:solidFill>
              <a:latin typeface="Nunito"/>
              <a:ea typeface="Nunito"/>
              <a:cs typeface="Nunito"/>
              <a:sym typeface="Nunito"/>
            </a:endParaRPr>
          </a:p>
          <a:p>
            <a:pPr indent="0" lvl="0" marL="0" rtl="0" algn="r">
              <a:lnSpc>
                <a:spcPct val="105000"/>
              </a:lnSpc>
              <a:spcBef>
                <a:spcPts val="0"/>
              </a:spcBef>
              <a:spcAft>
                <a:spcPts val="0"/>
              </a:spcAft>
              <a:buNone/>
            </a:pPr>
            <a:r>
              <a:rPr lang="en-GB" sz="1600">
                <a:solidFill>
                  <a:schemeClr val="accent4"/>
                </a:solidFill>
                <a:latin typeface="Nunito"/>
                <a:ea typeface="Nunito"/>
                <a:cs typeface="Nunito"/>
                <a:sym typeface="Nunito"/>
              </a:rPr>
              <a:t>Will a RL agent make errors similarly to healthy humans performing the WCST?</a:t>
            </a:r>
            <a:endParaRPr>
              <a:solidFill>
                <a:schemeClr val="accent4"/>
              </a:solidFill>
              <a:latin typeface="Nunito"/>
              <a:ea typeface="Nunito"/>
              <a:cs typeface="Nunito"/>
              <a:sym typeface="Nunito"/>
            </a:endParaRPr>
          </a:p>
        </p:txBody>
      </p:sp>
      <p:grpSp>
        <p:nvGrpSpPr>
          <p:cNvPr id="67" name="Google Shape;67;p14"/>
          <p:cNvGrpSpPr/>
          <p:nvPr/>
        </p:nvGrpSpPr>
        <p:grpSpPr>
          <a:xfrm>
            <a:off x="910984" y="2661596"/>
            <a:ext cx="2220945" cy="1898644"/>
            <a:chOff x="2501515" y="1539975"/>
            <a:chExt cx="1608099" cy="1374733"/>
          </a:xfrm>
        </p:grpSpPr>
        <p:pic>
          <p:nvPicPr>
            <p:cNvPr id="68" name="Google Shape;68;p14"/>
            <p:cNvPicPr preferRelativeResize="0"/>
            <p:nvPr/>
          </p:nvPicPr>
          <p:blipFill rotWithShape="1">
            <a:blip r:embed="rId4">
              <a:alphaModFix/>
            </a:blip>
            <a:srcRect b="9376" l="39250" r="10472" t="8305"/>
            <a:stretch/>
          </p:blipFill>
          <p:spPr>
            <a:xfrm flipH="1">
              <a:off x="2501515" y="1539975"/>
              <a:ext cx="959224" cy="1359023"/>
            </a:xfrm>
            <a:prstGeom prst="rect">
              <a:avLst/>
            </a:prstGeom>
            <a:noFill/>
            <a:ln>
              <a:noFill/>
            </a:ln>
          </p:spPr>
        </p:pic>
        <p:sp>
          <p:nvSpPr>
            <p:cNvPr id="69" name="Google Shape;69;p14"/>
            <p:cNvSpPr txBox="1"/>
            <p:nvPr/>
          </p:nvSpPr>
          <p:spPr>
            <a:xfrm>
              <a:off x="3527014" y="1555108"/>
              <a:ext cx="582600" cy="1359600"/>
            </a:xfrm>
            <a:prstGeom prst="rect">
              <a:avLst/>
            </a:prstGeom>
            <a:noFill/>
            <a:ln>
              <a:noFill/>
            </a:ln>
          </p:spPr>
          <p:txBody>
            <a:bodyPr anchorCtr="0" anchor="t" bIns="91425" lIns="91425" spcFirstLastPara="1" rIns="91425" wrap="square" tIns="91425">
              <a:spAutoFit/>
            </a:bodyPr>
            <a:lstStyle/>
            <a:p>
              <a:pPr indent="0" lvl="0" marL="0" rtl="0" algn="l">
                <a:lnSpc>
                  <a:spcPct val="240000"/>
                </a:lnSpc>
                <a:spcBef>
                  <a:spcPts val="0"/>
                </a:spcBef>
                <a:spcAft>
                  <a:spcPts val="0"/>
                </a:spcAft>
                <a:buNone/>
              </a:pPr>
              <a:r>
                <a:rPr lang="en-GB" sz="1250">
                  <a:solidFill>
                    <a:srgbClr val="B6D7A8"/>
                  </a:solidFill>
                  <a:latin typeface="Nunito"/>
                  <a:ea typeface="Nunito"/>
                  <a:cs typeface="Nunito"/>
                  <a:sym typeface="Nunito"/>
                </a:rPr>
                <a:t>Color</a:t>
              </a:r>
              <a:endParaRPr sz="1250">
                <a:solidFill>
                  <a:srgbClr val="B6D7A8"/>
                </a:solidFill>
                <a:latin typeface="Nunito"/>
                <a:ea typeface="Nunito"/>
                <a:cs typeface="Nunito"/>
                <a:sym typeface="Nunito"/>
              </a:endParaRPr>
            </a:p>
            <a:p>
              <a:pPr indent="0" lvl="0" marL="0" rtl="0" algn="l">
                <a:lnSpc>
                  <a:spcPct val="240000"/>
                </a:lnSpc>
                <a:spcBef>
                  <a:spcPts val="0"/>
                </a:spcBef>
                <a:spcAft>
                  <a:spcPts val="0"/>
                </a:spcAft>
                <a:buNone/>
              </a:pPr>
              <a:r>
                <a:rPr lang="en-GB" sz="1250">
                  <a:solidFill>
                    <a:srgbClr val="B6D7A8"/>
                  </a:solidFill>
                  <a:latin typeface="Nunito"/>
                  <a:ea typeface="Nunito"/>
                  <a:cs typeface="Nunito"/>
                  <a:sym typeface="Nunito"/>
                </a:rPr>
                <a:t>Number</a:t>
              </a:r>
              <a:endParaRPr sz="1250">
                <a:solidFill>
                  <a:srgbClr val="B6D7A8"/>
                </a:solidFill>
                <a:latin typeface="Nunito"/>
                <a:ea typeface="Nunito"/>
                <a:cs typeface="Nunito"/>
                <a:sym typeface="Nunito"/>
              </a:endParaRPr>
            </a:p>
            <a:p>
              <a:pPr indent="0" lvl="0" marL="0" rtl="0" algn="l">
                <a:lnSpc>
                  <a:spcPct val="150000"/>
                </a:lnSpc>
                <a:spcBef>
                  <a:spcPts val="0"/>
                </a:spcBef>
                <a:spcAft>
                  <a:spcPts val="0"/>
                </a:spcAft>
                <a:buNone/>
              </a:pPr>
              <a:r>
                <a:t/>
              </a:r>
              <a:endParaRPr sz="1250">
                <a:solidFill>
                  <a:srgbClr val="B6D7A8"/>
                </a:solidFill>
                <a:latin typeface="Nunito"/>
                <a:ea typeface="Nunito"/>
                <a:cs typeface="Nunito"/>
                <a:sym typeface="Nunito"/>
              </a:endParaRPr>
            </a:p>
            <a:p>
              <a:pPr indent="0" lvl="0" marL="0" rtl="0" algn="l">
                <a:lnSpc>
                  <a:spcPct val="150000"/>
                </a:lnSpc>
                <a:spcBef>
                  <a:spcPts val="0"/>
                </a:spcBef>
                <a:spcAft>
                  <a:spcPts val="0"/>
                </a:spcAft>
                <a:buNone/>
              </a:pPr>
              <a:r>
                <a:t/>
              </a:r>
              <a:endParaRPr sz="1250">
                <a:solidFill>
                  <a:srgbClr val="B6D7A8"/>
                </a:solidFill>
                <a:latin typeface="Nunito"/>
                <a:ea typeface="Nunito"/>
                <a:cs typeface="Nunito"/>
                <a:sym typeface="Nunito"/>
              </a:endParaRPr>
            </a:p>
            <a:p>
              <a:pPr indent="0" lvl="0" marL="0" rtl="0" algn="l">
                <a:lnSpc>
                  <a:spcPct val="200000"/>
                </a:lnSpc>
                <a:spcBef>
                  <a:spcPts val="0"/>
                </a:spcBef>
                <a:spcAft>
                  <a:spcPts val="0"/>
                </a:spcAft>
                <a:buNone/>
              </a:pPr>
              <a:r>
                <a:rPr lang="en-GB" sz="1250">
                  <a:solidFill>
                    <a:srgbClr val="B6D7A8"/>
                  </a:solidFill>
                  <a:latin typeface="Nunito"/>
                  <a:ea typeface="Nunito"/>
                  <a:cs typeface="Nunito"/>
                  <a:sym typeface="Nunito"/>
                </a:rPr>
                <a:t>Shape</a:t>
              </a:r>
              <a:endParaRPr sz="1250">
                <a:solidFill>
                  <a:srgbClr val="B6D7A8"/>
                </a:solidFill>
                <a:latin typeface="Nunito"/>
                <a:ea typeface="Nunito"/>
                <a:cs typeface="Nunito"/>
                <a:sym typeface="Nunito"/>
              </a:endParaRPr>
            </a:p>
          </p:txBody>
        </p:sp>
      </p:grpSp>
      <p:pic>
        <p:nvPicPr>
          <p:cNvPr id="70" name="Google Shape;70;p14"/>
          <p:cNvPicPr preferRelativeResize="0"/>
          <p:nvPr/>
        </p:nvPicPr>
        <p:blipFill>
          <a:blip r:embed="rId5">
            <a:alphaModFix/>
          </a:blip>
          <a:stretch>
            <a:fillRect/>
          </a:stretch>
        </p:blipFill>
        <p:spPr>
          <a:xfrm>
            <a:off x="8085475" y="50700"/>
            <a:ext cx="1003023" cy="1017451"/>
          </a:xfrm>
          <a:prstGeom prst="rect">
            <a:avLst/>
          </a:prstGeom>
          <a:noFill/>
          <a:ln>
            <a:noFill/>
          </a:ln>
        </p:spPr>
      </p:pic>
      <p:sp>
        <p:nvSpPr>
          <p:cNvPr id="71" name="Google Shape;71;p14"/>
          <p:cNvSpPr txBox="1"/>
          <p:nvPr/>
        </p:nvSpPr>
        <p:spPr>
          <a:xfrm>
            <a:off x="311700" y="1434125"/>
            <a:ext cx="38925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600">
                <a:solidFill>
                  <a:schemeClr val="accent4"/>
                </a:solidFill>
                <a:latin typeface="Nunito"/>
                <a:ea typeface="Nunito"/>
                <a:cs typeface="Nunito"/>
                <a:sym typeface="Nunito"/>
              </a:rPr>
              <a:t>Cognitive flexibility</a:t>
            </a:r>
            <a:endParaRPr sz="1600">
              <a:solidFill>
                <a:schemeClr val="accent4"/>
              </a:solidFill>
              <a:latin typeface="Nunito"/>
              <a:ea typeface="Nunito"/>
              <a:cs typeface="Nunito"/>
              <a:sym typeface="Nunito"/>
            </a:endParaRPr>
          </a:p>
          <a:p>
            <a:pPr indent="0" lvl="0" marL="0" rtl="0" algn="l">
              <a:lnSpc>
                <a:spcPct val="150000"/>
              </a:lnSpc>
              <a:spcBef>
                <a:spcPts val="0"/>
              </a:spcBef>
              <a:spcAft>
                <a:spcPts val="0"/>
              </a:spcAft>
              <a:buNone/>
            </a:pPr>
            <a:r>
              <a:rPr lang="en-GB" sz="1600">
                <a:solidFill>
                  <a:schemeClr val="accent4"/>
                </a:solidFill>
                <a:latin typeface="Nunito"/>
                <a:ea typeface="Nunito"/>
                <a:cs typeface="Nunito"/>
                <a:sym typeface="Nunito"/>
              </a:rPr>
              <a:t>Perseveration error </a:t>
            </a:r>
            <a:r>
              <a:rPr lang="en-GB" sz="1600">
                <a:solidFill>
                  <a:schemeClr val="lt1"/>
                </a:solidFill>
                <a:latin typeface="Nunito"/>
                <a:ea typeface="Nunito"/>
                <a:cs typeface="Nunito"/>
                <a:sym typeface="Nunito"/>
              </a:rPr>
              <a:t>+</a:t>
            </a:r>
            <a:r>
              <a:rPr lang="en-GB" sz="1600">
                <a:solidFill>
                  <a:schemeClr val="accent4"/>
                </a:solidFill>
                <a:latin typeface="Nunito"/>
                <a:ea typeface="Nunito"/>
                <a:cs typeface="Nunito"/>
                <a:sym typeface="Nunito"/>
              </a:rPr>
              <a:t> Set-loss errors</a:t>
            </a:r>
            <a:endParaRPr sz="1600">
              <a:solidFill>
                <a:schemeClr val="accent4"/>
              </a:solidFill>
              <a:latin typeface="Nunito"/>
              <a:ea typeface="Nunito"/>
              <a:cs typeface="Nunito"/>
              <a:sym typeface="Nunito"/>
            </a:endParaRPr>
          </a:p>
        </p:txBody>
      </p:sp>
      <p:sp>
        <p:nvSpPr>
          <p:cNvPr id="72" name="Google Shape;72;p14"/>
          <p:cNvSpPr txBox="1"/>
          <p:nvPr/>
        </p:nvSpPr>
        <p:spPr>
          <a:xfrm>
            <a:off x="5156500" y="1726625"/>
            <a:ext cx="1053300" cy="507900"/>
          </a:xfrm>
          <a:prstGeom prst="rect">
            <a:avLst/>
          </a:prstGeom>
          <a:noFill/>
          <a:ln>
            <a:noFill/>
          </a:ln>
        </p:spPr>
        <p:txBody>
          <a:bodyPr anchorCtr="0" anchor="t" bIns="91425" lIns="91425" spcFirstLastPara="1" rIns="91425" wrap="square" tIns="91425">
            <a:spAutoFit/>
          </a:bodyPr>
          <a:lstStyle/>
          <a:p>
            <a:pPr indent="0" lvl="0" marL="0" rtl="0" algn="ctr">
              <a:lnSpc>
                <a:spcPct val="50000"/>
              </a:lnSpc>
              <a:spcBef>
                <a:spcPts val="0"/>
              </a:spcBef>
              <a:spcAft>
                <a:spcPts val="0"/>
              </a:spcAft>
              <a:buNone/>
            </a:pPr>
            <a:r>
              <a:rPr b="1" lang="en-GB">
                <a:solidFill>
                  <a:schemeClr val="lt1"/>
                </a:solidFill>
              </a:rPr>
              <a:t>Switch</a:t>
            </a:r>
            <a:endParaRPr b="1">
              <a:solidFill>
                <a:schemeClr val="lt1"/>
              </a:solidFill>
            </a:endParaRPr>
          </a:p>
          <a:p>
            <a:pPr indent="0" lvl="0" marL="0" rtl="0" algn="ctr">
              <a:lnSpc>
                <a:spcPct val="50000"/>
              </a:lnSpc>
              <a:spcBef>
                <a:spcPts val="0"/>
              </a:spcBef>
              <a:spcAft>
                <a:spcPts val="0"/>
              </a:spcAft>
              <a:buNone/>
            </a:pPr>
            <a:r>
              <a:rPr b="1" lang="en-GB">
                <a:solidFill>
                  <a:schemeClr val="dk1"/>
                </a:solidFill>
              </a:rPr>
              <a:t>————</a:t>
            </a:r>
            <a:endParaRPr b="1">
              <a:solidFill>
                <a:schemeClr val="dk1"/>
              </a:solidFill>
            </a:endParaRPr>
          </a:p>
          <a:p>
            <a:pPr indent="0" lvl="0" marL="0" rtl="0" algn="ctr">
              <a:lnSpc>
                <a:spcPct val="50000"/>
              </a:lnSpc>
              <a:spcBef>
                <a:spcPts val="0"/>
              </a:spcBef>
              <a:spcAft>
                <a:spcPts val="0"/>
              </a:spcAft>
              <a:buNone/>
            </a:pPr>
            <a:r>
              <a:rPr b="1" lang="en-GB">
                <a:solidFill>
                  <a:schemeClr val="lt1"/>
                </a:solidFill>
              </a:rPr>
              <a:t>Repeat</a:t>
            </a:r>
            <a:endParaRPr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8085475" y="50700"/>
            <a:ext cx="1003023" cy="1017451"/>
          </a:xfrm>
          <a:prstGeom prst="rect">
            <a:avLst/>
          </a:prstGeom>
          <a:noFill/>
          <a:ln>
            <a:noFill/>
          </a:ln>
        </p:spPr>
      </p:pic>
      <p:sp>
        <p:nvSpPr>
          <p:cNvPr id="78" name="Google Shape;78;p15"/>
          <p:cNvSpPr txBox="1"/>
          <p:nvPr>
            <p:ph type="title"/>
          </p:nvPr>
        </p:nvSpPr>
        <p:spPr>
          <a:xfrm>
            <a:off x="2355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Comfortaa Regular"/>
                <a:ea typeface="Comfortaa Regular"/>
                <a:cs typeface="Comfortaa Regular"/>
                <a:sym typeface="Comfortaa Regular"/>
              </a:rPr>
              <a:t>Modeling </a:t>
            </a:r>
            <a:endParaRPr>
              <a:solidFill>
                <a:schemeClr val="lt1"/>
              </a:solidFill>
              <a:highlight>
                <a:schemeClr val="accent6"/>
              </a:highlight>
              <a:latin typeface="Comfortaa Regular"/>
              <a:ea typeface="Comfortaa Regular"/>
              <a:cs typeface="Comfortaa Regular"/>
              <a:sym typeface="Comfortaa Regular"/>
            </a:endParaRPr>
          </a:p>
        </p:txBody>
      </p:sp>
      <p:sp>
        <p:nvSpPr>
          <p:cNvPr id="79" name="Google Shape;79;p15"/>
          <p:cNvSpPr txBox="1"/>
          <p:nvPr>
            <p:ph idx="1" type="body"/>
          </p:nvPr>
        </p:nvSpPr>
        <p:spPr>
          <a:xfrm>
            <a:off x="3050300" y="828750"/>
            <a:ext cx="2939400" cy="4176900"/>
          </a:xfrm>
          <a:prstGeom prst="rect">
            <a:avLst/>
          </a:prstGeom>
          <a:solidFill>
            <a:schemeClr val="dk2"/>
          </a:solidFill>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GB" sz="1600">
                <a:solidFill>
                  <a:schemeClr val="accent4"/>
                </a:solidFill>
                <a:latin typeface="Nunito"/>
                <a:ea typeface="Nunito"/>
                <a:cs typeface="Nunito"/>
                <a:sym typeface="Nunito"/>
              </a:rPr>
              <a:t>Vanilla Q-learning Agent</a:t>
            </a:r>
            <a:endParaRPr b="1" sz="1600">
              <a:solidFill>
                <a:schemeClr val="accent4"/>
              </a:solidFill>
              <a:latin typeface="Nunito"/>
              <a:ea typeface="Nunito"/>
              <a:cs typeface="Nunito"/>
              <a:sym typeface="Nunito"/>
            </a:endParaRPr>
          </a:p>
          <a:p>
            <a:pPr indent="-298450" lvl="0" marL="457200" rtl="0" algn="l">
              <a:lnSpc>
                <a:spcPct val="150000"/>
              </a:lnSpc>
              <a:spcBef>
                <a:spcPts val="120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Value based, o</a:t>
            </a:r>
            <a:r>
              <a:rPr lang="en-GB" sz="1100">
                <a:solidFill>
                  <a:schemeClr val="lt1"/>
                </a:solidFill>
                <a:latin typeface="Nunito"/>
                <a:ea typeface="Nunito"/>
                <a:cs typeface="Nunito"/>
                <a:sym typeface="Nunito"/>
              </a:rPr>
              <a:t>ff-policy, model free</a:t>
            </a:r>
            <a:endParaRPr sz="1100">
              <a:solidFill>
                <a:schemeClr val="lt1"/>
              </a:solidFill>
              <a:latin typeface="Nunito"/>
              <a:ea typeface="Nunito"/>
              <a:cs typeface="Nunito"/>
              <a:sym typeface="Nunito"/>
            </a:endParaRPr>
          </a:p>
          <a:p>
            <a:pPr indent="-298450" lvl="0" marL="457200" rtl="0" algn="l">
              <a:lnSpc>
                <a:spcPct val="150000"/>
              </a:lnSpc>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Behavior policy:  ϵ-greedy</a:t>
            </a:r>
            <a:endParaRPr sz="1100">
              <a:solidFill>
                <a:schemeClr val="lt1"/>
              </a:solidFill>
              <a:latin typeface="Nunito"/>
              <a:ea typeface="Nunito"/>
              <a:cs typeface="Nunito"/>
              <a:sym typeface="Nunito"/>
            </a:endParaRPr>
          </a:p>
          <a:p>
            <a:pPr indent="-298450" lvl="0" marL="457200" rtl="0" algn="l">
              <a:lnSpc>
                <a:spcPct val="150000"/>
              </a:lnSpc>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Learning policy: TD Error min</a:t>
            </a:r>
            <a:endParaRPr sz="1100">
              <a:solidFill>
                <a:schemeClr val="lt1"/>
              </a:solidFill>
              <a:latin typeface="Nunito"/>
              <a:ea typeface="Nunito"/>
              <a:cs typeface="Nunito"/>
              <a:sym typeface="Nunito"/>
            </a:endParaRPr>
          </a:p>
          <a:p>
            <a:pPr indent="-298450" lvl="0" marL="457200" rtl="0" algn="l">
              <a:lnSpc>
                <a:spcPct val="150000"/>
              </a:lnSpc>
              <a:spcBef>
                <a:spcPts val="0"/>
              </a:spcBef>
              <a:spcAft>
                <a:spcPts val="0"/>
              </a:spcAft>
              <a:buClr>
                <a:schemeClr val="lt1"/>
              </a:buClr>
              <a:buSzPts val="1100"/>
              <a:buFont typeface="Nunito"/>
              <a:buChar char="-"/>
            </a:pPr>
            <a:r>
              <a:rPr b="1" lang="en-GB" sz="1100">
                <a:solidFill>
                  <a:schemeClr val="lt1"/>
                </a:solidFill>
                <a:latin typeface="Nunito"/>
                <a:ea typeface="Nunito"/>
                <a:cs typeface="Nunito"/>
                <a:sym typeface="Nunito"/>
              </a:rPr>
              <a:t>S</a:t>
            </a:r>
            <a:r>
              <a:rPr b="1" lang="en-GB" sz="1100">
                <a:solidFill>
                  <a:schemeClr val="lt1"/>
                </a:solidFill>
                <a:latin typeface="Nunito"/>
                <a:ea typeface="Nunito"/>
                <a:cs typeface="Nunito"/>
                <a:sym typeface="Nunito"/>
              </a:rPr>
              <a:t>hort-term memory </a:t>
            </a:r>
            <a:endParaRPr b="1" sz="1100">
              <a:solidFill>
                <a:schemeClr val="lt1"/>
              </a:solidFill>
              <a:latin typeface="Nunito"/>
              <a:ea typeface="Nunito"/>
              <a:cs typeface="Nunito"/>
              <a:sym typeface="Nunito"/>
            </a:endParaRPr>
          </a:p>
          <a:p>
            <a:pPr indent="-298450" lvl="0" marL="457200" rtl="0" algn="l">
              <a:lnSpc>
                <a:spcPct val="150000"/>
              </a:lnSpc>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Q-table -  (24 X 3 X 2n) X 4</a:t>
            </a:r>
            <a:endParaRPr b="1" sz="1100">
              <a:solidFill>
                <a:schemeClr val="lt1"/>
              </a:solidFill>
              <a:latin typeface="Nunito"/>
              <a:ea typeface="Nunito"/>
              <a:cs typeface="Nunito"/>
              <a:sym typeface="Nunito"/>
            </a:endParaRPr>
          </a:p>
        </p:txBody>
      </p:sp>
      <p:pic>
        <p:nvPicPr>
          <p:cNvPr id="80" name="Google Shape;80;p15"/>
          <p:cNvPicPr preferRelativeResize="0"/>
          <p:nvPr/>
        </p:nvPicPr>
        <p:blipFill>
          <a:blip r:embed="rId4">
            <a:alphaModFix/>
          </a:blip>
          <a:stretch>
            <a:fillRect/>
          </a:stretch>
        </p:blipFill>
        <p:spPr>
          <a:xfrm>
            <a:off x="2990250" y="2994975"/>
            <a:ext cx="3879900" cy="2909925"/>
          </a:xfrm>
          <a:prstGeom prst="rect">
            <a:avLst/>
          </a:prstGeom>
          <a:noFill/>
          <a:ln>
            <a:noFill/>
          </a:ln>
        </p:spPr>
      </p:pic>
      <p:sp>
        <p:nvSpPr>
          <p:cNvPr id="81" name="Google Shape;81;p15"/>
          <p:cNvSpPr txBox="1"/>
          <p:nvPr>
            <p:ph idx="1" type="body"/>
          </p:nvPr>
        </p:nvSpPr>
        <p:spPr>
          <a:xfrm>
            <a:off x="6098300" y="828750"/>
            <a:ext cx="2939400" cy="4176900"/>
          </a:xfrm>
          <a:prstGeom prst="rect">
            <a:avLst/>
          </a:prstGeom>
          <a:solidFill>
            <a:schemeClr val="dk2"/>
          </a:solidFill>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GB" sz="1600">
                <a:solidFill>
                  <a:schemeClr val="accent4"/>
                </a:solidFill>
                <a:latin typeface="Nunito"/>
                <a:ea typeface="Nunito"/>
                <a:cs typeface="Nunito"/>
                <a:sym typeface="Nunito"/>
              </a:rPr>
              <a:t>Deep Q Network</a:t>
            </a:r>
            <a:endParaRPr b="1" sz="1600">
              <a:solidFill>
                <a:schemeClr val="accent4"/>
              </a:solidFill>
              <a:latin typeface="Nunito"/>
              <a:ea typeface="Nunito"/>
              <a:cs typeface="Nunito"/>
              <a:sym typeface="Nunito"/>
            </a:endParaRPr>
          </a:p>
          <a:p>
            <a:pPr indent="-298450" lvl="0" marL="457200" rtl="0" algn="l">
              <a:lnSpc>
                <a:spcPct val="115000"/>
              </a:lnSpc>
              <a:spcBef>
                <a:spcPts val="1200"/>
              </a:spcBef>
              <a:spcAft>
                <a:spcPts val="0"/>
              </a:spcAft>
              <a:buClr>
                <a:schemeClr val="lt1"/>
              </a:buClr>
              <a:buSzPts val="1100"/>
              <a:buFont typeface="Nunito"/>
              <a:buChar char="-"/>
            </a:pPr>
            <a:r>
              <a:rPr b="1" lang="en-GB" sz="1100">
                <a:solidFill>
                  <a:schemeClr val="lt1"/>
                </a:solidFill>
                <a:latin typeface="Nunito"/>
                <a:ea typeface="Nunito"/>
                <a:cs typeface="Nunito"/>
                <a:sym typeface="Nunito"/>
              </a:rPr>
              <a:t>func(s -&gt; a</a:t>
            </a:r>
            <a:r>
              <a:rPr lang="en-GB" sz="1100">
                <a:solidFill>
                  <a:schemeClr val="lt1"/>
                </a:solidFill>
                <a:latin typeface="Nunito"/>
                <a:ea typeface="Nunito"/>
                <a:cs typeface="Nunito"/>
                <a:sym typeface="Nunito"/>
              </a:rPr>
              <a:t>)  approximation.</a:t>
            </a:r>
            <a:endParaRPr sz="1100">
              <a:solidFill>
                <a:schemeClr val="lt1"/>
              </a:solidFill>
              <a:latin typeface="Nunito"/>
              <a:ea typeface="Nunito"/>
              <a:cs typeface="Nunito"/>
              <a:sym typeface="Nunito"/>
            </a:endParaRPr>
          </a:p>
          <a:p>
            <a:pPr indent="-298450" lvl="0" marL="457200" rtl="0" algn="l">
              <a:lnSpc>
                <a:spcPct val="115000"/>
              </a:lnSpc>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nn.Linear, nn.Relu</a:t>
            </a:r>
            <a:endParaRPr sz="1100">
              <a:solidFill>
                <a:schemeClr val="lt1"/>
              </a:solidFill>
              <a:latin typeface="Nunito"/>
              <a:ea typeface="Nunito"/>
              <a:cs typeface="Nunito"/>
              <a:sym typeface="Nunito"/>
            </a:endParaRPr>
          </a:p>
          <a:p>
            <a:pPr indent="-298450" lvl="0" marL="457200" rtl="0" algn="l">
              <a:lnSpc>
                <a:spcPct val="115000"/>
              </a:lnSpc>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2 hidden layers</a:t>
            </a:r>
            <a:endParaRPr sz="1100">
              <a:solidFill>
                <a:schemeClr val="lt1"/>
              </a:solidFill>
              <a:latin typeface="Nunito"/>
              <a:ea typeface="Nunito"/>
              <a:cs typeface="Nunito"/>
              <a:sym typeface="Nunito"/>
            </a:endParaRPr>
          </a:p>
          <a:p>
            <a:pPr indent="-298450" lvl="0" marL="457200" rtl="0" algn="l">
              <a:lnSpc>
                <a:spcPct val="115000"/>
              </a:lnSpc>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batch size 10</a:t>
            </a:r>
            <a:endParaRPr sz="1100">
              <a:solidFill>
                <a:schemeClr val="lt1"/>
              </a:solidFill>
              <a:latin typeface="Nunito"/>
              <a:ea typeface="Nunito"/>
              <a:cs typeface="Nunito"/>
              <a:sym typeface="Nunito"/>
            </a:endParaRPr>
          </a:p>
          <a:p>
            <a:pPr indent="0" lvl="0" marL="457200" rtl="0" algn="l">
              <a:lnSpc>
                <a:spcPct val="115000"/>
              </a:lnSpc>
              <a:spcBef>
                <a:spcPts val="1200"/>
              </a:spcBef>
              <a:spcAft>
                <a:spcPts val="1200"/>
              </a:spcAft>
              <a:buNone/>
            </a:pPr>
            <a:r>
              <a:t/>
            </a:r>
            <a:endParaRPr sz="1100">
              <a:solidFill>
                <a:schemeClr val="lt1"/>
              </a:solidFill>
              <a:latin typeface="Nunito"/>
              <a:ea typeface="Nunito"/>
              <a:cs typeface="Nunito"/>
              <a:sym typeface="Nunito"/>
            </a:endParaRPr>
          </a:p>
        </p:txBody>
      </p:sp>
      <p:sp>
        <p:nvSpPr>
          <p:cNvPr id="82" name="Google Shape;82;p15"/>
          <p:cNvSpPr txBox="1"/>
          <p:nvPr>
            <p:ph idx="1" type="body"/>
          </p:nvPr>
        </p:nvSpPr>
        <p:spPr>
          <a:xfrm>
            <a:off x="99325" y="828750"/>
            <a:ext cx="2842500" cy="4176900"/>
          </a:xfrm>
          <a:prstGeom prst="rect">
            <a:avLst/>
          </a:prstGeom>
          <a:solidFill>
            <a:schemeClr val="dk2"/>
          </a:solidFill>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GB" sz="1600">
                <a:solidFill>
                  <a:schemeClr val="accent4"/>
                </a:solidFill>
                <a:latin typeface="Nunito"/>
                <a:ea typeface="Nunito"/>
                <a:cs typeface="Nunito"/>
                <a:sym typeface="Nunito"/>
              </a:rPr>
              <a:t>Gym Environment</a:t>
            </a:r>
            <a:endParaRPr b="1" sz="1600">
              <a:solidFill>
                <a:schemeClr val="accent4"/>
              </a:solidFill>
              <a:latin typeface="Nunito"/>
              <a:ea typeface="Nunito"/>
              <a:cs typeface="Nunito"/>
              <a:sym typeface="Nunito"/>
            </a:endParaRPr>
          </a:p>
          <a:p>
            <a:pPr indent="-298450" lvl="0" marL="457200" rtl="0" algn="l">
              <a:spcBef>
                <a:spcPts val="120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Discrete actions &amp; observations</a:t>
            </a:r>
            <a:endParaRPr sz="1100">
              <a:solidFill>
                <a:schemeClr val="lt1"/>
              </a:solidFill>
              <a:latin typeface="Nunito"/>
              <a:ea typeface="Nunito"/>
              <a:cs typeface="Nunito"/>
              <a:sym typeface="Nunito"/>
            </a:endParaRPr>
          </a:p>
          <a:p>
            <a:pPr indent="-298450" lvl="0" marL="457200" rtl="0" algn="l">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Sorting rule picked at random</a:t>
            </a:r>
            <a:endParaRPr sz="1100">
              <a:solidFill>
                <a:schemeClr val="lt1"/>
              </a:solidFill>
              <a:latin typeface="Nunito"/>
              <a:ea typeface="Nunito"/>
              <a:cs typeface="Nunito"/>
              <a:sym typeface="Nunito"/>
            </a:endParaRPr>
          </a:p>
          <a:p>
            <a:pPr indent="-298450" lvl="0" marL="457200" rtl="0" algn="l">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Rule changes after 2-10 correct moves by the player ( geometric distribution, mean 3.5)</a:t>
            </a:r>
            <a:endParaRPr sz="1100">
              <a:solidFill>
                <a:schemeClr val="lt1"/>
              </a:solidFill>
              <a:latin typeface="Nunito"/>
              <a:ea typeface="Nunito"/>
              <a:cs typeface="Nunito"/>
              <a:sym typeface="Nunito"/>
            </a:endParaRPr>
          </a:p>
          <a:p>
            <a:pPr indent="-298450" lvl="0" marL="457200" rtl="0" algn="l">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Reward of 1 (REPEAT)                   or -1 (SWITCH)</a:t>
            </a:r>
            <a:endParaRPr sz="1100">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sz="1100">
              <a:solidFill>
                <a:schemeClr val="lt1"/>
              </a:solidFill>
              <a:latin typeface="Nunito"/>
              <a:ea typeface="Nunito"/>
              <a:cs typeface="Nunito"/>
              <a:sym typeface="Nunito"/>
            </a:endParaRPr>
          </a:p>
          <a:p>
            <a:pPr indent="0" lvl="0" marL="457200" rtl="0" algn="l">
              <a:lnSpc>
                <a:spcPct val="150000"/>
              </a:lnSpc>
              <a:spcBef>
                <a:spcPts val="1200"/>
              </a:spcBef>
              <a:spcAft>
                <a:spcPts val="1200"/>
              </a:spcAft>
              <a:buNone/>
            </a:pPr>
            <a:r>
              <a:t/>
            </a:r>
            <a:endParaRPr sz="1300">
              <a:solidFill>
                <a:schemeClr val="lt1"/>
              </a:solidFill>
              <a:latin typeface="Nunito"/>
              <a:ea typeface="Nunito"/>
              <a:cs typeface="Nunito"/>
              <a:sym typeface="Nunito"/>
            </a:endParaRPr>
          </a:p>
        </p:txBody>
      </p:sp>
      <p:pic>
        <p:nvPicPr>
          <p:cNvPr id="83" name="Google Shape;83;p15"/>
          <p:cNvPicPr preferRelativeResize="0"/>
          <p:nvPr/>
        </p:nvPicPr>
        <p:blipFill>
          <a:blip r:embed="rId5">
            <a:alphaModFix/>
          </a:blip>
          <a:stretch>
            <a:fillRect/>
          </a:stretch>
        </p:blipFill>
        <p:spPr>
          <a:xfrm>
            <a:off x="5843300" y="2286975"/>
            <a:ext cx="3512299" cy="2634224"/>
          </a:xfrm>
          <a:prstGeom prst="rect">
            <a:avLst/>
          </a:prstGeom>
          <a:noFill/>
          <a:ln>
            <a:noFill/>
          </a:ln>
        </p:spPr>
      </p:pic>
      <p:sp>
        <p:nvSpPr>
          <p:cNvPr id="84" name="Google Shape;84;p15"/>
          <p:cNvSpPr/>
          <p:nvPr/>
        </p:nvSpPr>
        <p:spPr>
          <a:xfrm>
            <a:off x="196050" y="3244700"/>
            <a:ext cx="2660100" cy="1655100"/>
          </a:xfrm>
          <a:prstGeom prst="roundRect">
            <a:avLst>
              <a:gd fmla="val 8831" name="adj"/>
            </a:avLst>
          </a:prstGeom>
          <a:solidFill>
            <a:srgbClr val="8A8F8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5" title="nma_rl_rf.avi">
            <a:hlinkClick r:id="rId6"/>
          </p:cNvPr>
          <p:cNvPicPr preferRelativeResize="0"/>
          <p:nvPr/>
        </p:nvPicPr>
        <p:blipFill>
          <a:blip r:embed="rId7">
            <a:alphaModFix/>
          </a:blip>
          <a:stretch>
            <a:fillRect/>
          </a:stretch>
        </p:blipFill>
        <p:spPr>
          <a:xfrm>
            <a:off x="198500" y="3369200"/>
            <a:ext cx="2600201" cy="14626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Comfortaa Regular"/>
                <a:ea typeface="Comfortaa Regular"/>
                <a:cs typeface="Comfortaa Regular"/>
                <a:sym typeface="Comfortaa Regular"/>
              </a:rPr>
              <a:t>Model fitting, Architecture, Fine tuning </a:t>
            </a:r>
            <a:endParaRPr>
              <a:solidFill>
                <a:schemeClr val="lt1"/>
              </a:solidFill>
              <a:latin typeface="Comfortaa Regular"/>
              <a:ea typeface="Comfortaa Regular"/>
              <a:cs typeface="Comfortaa Regular"/>
              <a:sym typeface="Comfortaa Regular"/>
            </a:endParaRPr>
          </a:p>
        </p:txBody>
      </p:sp>
      <p:pic>
        <p:nvPicPr>
          <p:cNvPr id="91" name="Google Shape;91;p16"/>
          <p:cNvPicPr preferRelativeResize="0"/>
          <p:nvPr/>
        </p:nvPicPr>
        <p:blipFill>
          <a:blip r:embed="rId3">
            <a:alphaModFix/>
          </a:blip>
          <a:stretch>
            <a:fillRect/>
          </a:stretch>
        </p:blipFill>
        <p:spPr>
          <a:xfrm>
            <a:off x="331018" y="1498425"/>
            <a:ext cx="4315026" cy="3209800"/>
          </a:xfrm>
          <a:prstGeom prst="rect">
            <a:avLst/>
          </a:prstGeom>
          <a:noFill/>
          <a:ln>
            <a:noFill/>
          </a:ln>
        </p:spPr>
      </p:pic>
      <p:sp>
        <p:nvSpPr>
          <p:cNvPr id="92" name="Google Shape;92;p16"/>
          <p:cNvSpPr txBox="1"/>
          <p:nvPr/>
        </p:nvSpPr>
        <p:spPr>
          <a:xfrm>
            <a:off x="311625" y="970175"/>
            <a:ext cx="8520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rgbClr val="FF9900"/>
              </a:solidFill>
              <a:latin typeface="Nunito"/>
              <a:ea typeface="Nunito"/>
              <a:cs typeface="Nunito"/>
              <a:sym typeface="Nunito"/>
            </a:endParaRPr>
          </a:p>
        </p:txBody>
      </p:sp>
      <p:pic>
        <p:nvPicPr>
          <p:cNvPr id="93" name="Google Shape;93;p16"/>
          <p:cNvPicPr preferRelativeResize="0"/>
          <p:nvPr/>
        </p:nvPicPr>
        <p:blipFill>
          <a:blip r:embed="rId4">
            <a:alphaModFix/>
          </a:blip>
          <a:stretch>
            <a:fillRect/>
          </a:stretch>
        </p:blipFill>
        <p:spPr>
          <a:xfrm>
            <a:off x="8085475" y="50700"/>
            <a:ext cx="1003023" cy="1017451"/>
          </a:xfrm>
          <a:prstGeom prst="rect">
            <a:avLst/>
          </a:prstGeom>
          <a:noFill/>
          <a:ln>
            <a:noFill/>
          </a:ln>
        </p:spPr>
      </p:pic>
      <p:sp>
        <p:nvSpPr>
          <p:cNvPr id="94" name="Google Shape;94;p16"/>
          <p:cNvSpPr txBox="1"/>
          <p:nvPr>
            <p:ph idx="1" type="body"/>
          </p:nvPr>
        </p:nvSpPr>
        <p:spPr>
          <a:xfrm>
            <a:off x="4931750" y="1506725"/>
            <a:ext cx="4122600" cy="32097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GB" sz="2100">
                <a:solidFill>
                  <a:schemeClr val="accent4"/>
                </a:solidFill>
                <a:latin typeface="Nunito"/>
                <a:ea typeface="Nunito"/>
                <a:cs typeface="Nunito"/>
                <a:sym typeface="Nunito"/>
              </a:rPr>
              <a:t>NN architectures we tried</a:t>
            </a:r>
            <a:endParaRPr b="1" sz="2100">
              <a:solidFill>
                <a:schemeClr val="accent4"/>
              </a:solidFill>
              <a:latin typeface="Nunito"/>
              <a:ea typeface="Nunito"/>
              <a:cs typeface="Nunito"/>
              <a:sym typeface="Nunito"/>
            </a:endParaRPr>
          </a:p>
          <a:p>
            <a:pPr indent="-330200" lvl="0" marL="457200" rtl="0" algn="l">
              <a:spcBef>
                <a:spcPts val="1200"/>
              </a:spcBef>
              <a:spcAft>
                <a:spcPts val="0"/>
              </a:spcAft>
              <a:buClr>
                <a:schemeClr val="lt1"/>
              </a:buClr>
              <a:buSzPts val="1600"/>
              <a:buFont typeface="Nunito"/>
              <a:buChar char="-"/>
            </a:pPr>
            <a:r>
              <a:rPr lang="en-GB" sz="1600">
                <a:solidFill>
                  <a:schemeClr val="lt1"/>
                </a:solidFill>
                <a:latin typeface="Nunito"/>
                <a:ea typeface="Nunito"/>
                <a:cs typeface="Nunito"/>
                <a:sym typeface="Nunito"/>
              </a:rPr>
              <a:t>5 → 50 → 50 → 4</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n-GB" sz="1600">
                <a:solidFill>
                  <a:schemeClr val="lt1"/>
                </a:solidFill>
                <a:latin typeface="Nunito"/>
                <a:ea typeface="Nunito"/>
                <a:cs typeface="Nunito"/>
                <a:sym typeface="Nunito"/>
              </a:rPr>
              <a:t>5 → (32*n)*k → 4</a:t>
            </a:r>
            <a:endParaRPr sz="1600">
              <a:solidFill>
                <a:schemeClr val="lt1"/>
              </a:solidFill>
              <a:latin typeface="Nunito"/>
              <a:ea typeface="Nunito"/>
              <a:cs typeface="Nunito"/>
              <a:sym typeface="Nunito"/>
            </a:endParaRPr>
          </a:p>
          <a:p>
            <a:pPr indent="0" lvl="0" marL="0" rtl="0" algn="l">
              <a:spcBef>
                <a:spcPts val="0"/>
              </a:spcBef>
              <a:spcAft>
                <a:spcPts val="0"/>
              </a:spcAft>
              <a:buNone/>
            </a:pPr>
            <a:r>
              <a:t/>
            </a:r>
            <a:endParaRPr sz="1600">
              <a:solidFill>
                <a:schemeClr val="lt1"/>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b="1" lang="en-GB" sz="2100">
                <a:solidFill>
                  <a:schemeClr val="accent4"/>
                </a:solidFill>
                <a:latin typeface="Nunito"/>
                <a:ea typeface="Nunito"/>
                <a:cs typeface="Nunito"/>
                <a:sym typeface="Nunito"/>
              </a:rPr>
              <a:t>Best performance</a:t>
            </a:r>
            <a:endParaRPr b="1" sz="2100">
              <a:solidFill>
                <a:schemeClr val="accent4"/>
              </a:solidFill>
              <a:latin typeface="Nunito"/>
              <a:ea typeface="Nunito"/>
              <a:cs typeface="Nunito"/>
              <a:sym typeface="Nunito"/>
            </a:endParaRPr>
          </a:p>
          <a:p>
            <a:pPr indent="-330200" lvl="0" marL="457200" rtl="0" algn="l">
              <a:spcBef>
                <a:spcPts val="1200"/>
              </a:spcBef>
              <a:spcAft>
                <a:spcPts val="0"/>
              </a:spcAft>
              <a:buClr>
                <a:schemeClr val="lt1"/>
              </a:buClr>
              <a:buSzPts val="1600"/>
              <a:buFont typeface="Nunito"/>
              <a:buChar char="-"/>
            </a:pPr>
            <a:r>
              <a:rPr lang="en-GB" sz="1600">
                <a:solidFill>
                  <a:schemeClr val="lt1"/>
                </a:solidFill>
                <a:latin typeface="Nunito"/>
                <a:ea typeface="Nunito"/>
                <a:cs typeface="Nunito"/>
                <a:sym typeface="Nunito"/>
              </a:rPr>
              <a:t>5 → 64 → 96 → 32 → 4</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n-GB" sz="1600">
                <a:solidFill>
                  <a:schemeClr val="lt1"/>
                </a:solidFill>
                <a:latin typeface="Nunito"/>
                <a:ea typeface="Nunito"/>
                <a:cs typeface="Nunito"/>
                <a:sym typeface="Nunito"/>
              </a:rPr>
              <a:t>epsilon = 0.01, LR = 0.002</a:t>
            </a:r>
            <a:endParaRPr sz="1600">
              <a:solidFill>
                <a:schemeClr val="lt1"/>
              </a:solidFill>
              <a:latin typeface="Nunito"/>
              <a:ea typeface="Nunito"/>
              <a:cs typeface="Nunito"/>
              <a:sym typeface="Nunito"/>
            </a:endParaRPr>
          </a:p>
          <a:p>
            <a:pPr indent="0" lvl="0" marL="457200" rtl="0" algn="l">
              <a:lnSpc>
                <a:spcPct val="150000"/>
              </a:lnSpc>
              <a:spcBef>
                <a:spcPts val="0"/>
              </a:spcBef>
              <a:spcAft>
                <a:spcPts val="1200"/>
              </a:spcAft>
              <a:buNone/>
            </a:pPr>
            <a:r>
              <a:t/>
            </a:r>
            <a:endParaRPr sz="1300">
              <a:solidFill>
                <a:schemeClr val="lt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Comfortaa Regular"/>
                <a:ea typeface="Comfortaa Regular"/>
                <a:cs typeface="Comfortaa Regular"/>
                <a:sym typeface="Comfortaa Regular"/>
              </a:rPr>
              <a:t>Results / Findings</a:t>
            </a:r>
            <a:endParaRPr>
              <a:solidFill>
                <a:schemeClr val="lt1"/>
              </a:solidFill>
              <a:latin typeface="Comfortaa Regular"/>
              <a:ea typeface="Comfortaa Regular"/>
              <a:cs typeface="Comfortaa Regular"/>
              <a:sym typeface="Comfortaa Regular"/>
            </a:endParaRPr>
          </a:p>
        </p:txBody>
      </p:sp>
      <p:pic>
        <p:nvPicPr>
          <p:cNvPr id="100" name="Google Shape;100;p17"/>
          <p:cNvPicPr preferRelativeResize="0"/>
          <p:nvPr/>
        </p:nvPicPr>
        <p:blipFill>
          <a:blip r:embed="rId3">
            <a:alphaModFix/>
          </a:blip>
          <a:stretch>
            <a:fillRect/>
          </a:stretch>
        </p:blipFill>
        <p:spPr>
          <a:xfrm>
            <a:off x="4824437" y="852073"/>
            <a:ext cx="3107209" cy="1919191"/>
          </a:xfrm>
          <a:prstGeom prst="rect">
            <a:avLst/>
          </a:prstGeom>
          <a:noFill/>
          <a:ln>
            <a:noFill/>
          </a:ln>
        </p:spPr>
      </p:pic>
      <p:pic>
        <p:nvPicPr>
          <p:cNvPr id="101" name="Google Shape;101;p17"/>
          <p:cNvPicPr preferRelativeResize="0"/>
          <p:nvPr/>
        </p:nvPicPr>
        <p:blipFill>
          <a:blip r:embed="rId4">
            <a:alphaModFix/>
          </a:blip>
          <a:stretch>
            <a:fillRect/>
          </a:stretch>
        </p:blipFill>
        <p:spPr>
          <a:xfrm>
            <a:off x="1515600" y="852075"/>
            <a:ext cx="3107227" cy="1919191"/>
          </a:xfrm>
          <a:prstGeom prst="rect">
            <a:avLst/>
          </a:prstGeom>
          <a:noFill/>
          <a:ln>
            <a:noFill/>
          </a:ln>
        </p:spPr>
      </p:pic>
      <p:pic>
        <p:nvPicPr>
          <p:cNvPr id="102" name="Google Shape;102;p17"/>
          <p:cNvPicPr preferRelativeResize="0"/>
          <p:nvPr/>
        </p:nvPicPr>
        <p:blipFill>
          <a:blip r:embed="rId5">
            <a:alphaModFix/>
          </a:blip>
          <a:stretch>
            <a:fillRect/>
          </a:stretch>
        </p:blipFill>
        <p:spPr>
          <a:xfrm>
            <a:off x="8085475" y="50700"/>
            <a:ext cx="1003023" cy="1017451"/>
          </a:xfrm>
          <a:prstGeom prst="rect">
            <a:avLst/>
          </a:prstGeom>
          <a:noFill/>
          <a:ln>
            <a:noFill/>
          </a:ln>
        </p:spPr>
      </p:pic>
      <p:sp>
        <p:nvSpPr>
          <p:cNvPr id="103" name="Google Shape;103;p17"/>
          <p:cNvSpPr txBox="1"/>
          <p:nvPr/>
        </p:nvSpPr>
        <p:spPr>
          <a:xfrm>
            <a:off x="-201525" y="3435625"/>
            <a:ext cx="1849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accent4"/>
                </a:solidFill>
                <a:latin typeface="Nunito"/>
                <a:ea typeface="Nunito"/>
                <a:cs typeface="Nunito"/>
                <a:sym typeface="Nunito"/>
              </a:rPr>
              <a:t>Human vs. Model performance </a:t>
            </a:r>
            <a:endParaRPr sz="1800">
              <a:solidFill>
                <a:schemeClr val="accent4"/>
              </a:solidFill>
              <a:latin typeface="Nunito"/>
              <a:ea typeface="Nunito"/>
              <a:cs typeface="Nunito"/>
              <a:sym typeface="Nunito"/>
            </a:endParaRPr>
          </a:p>
        </p:txBody>
      </p:sp>
      <p:sp>
        <p:nvSpPr>
          <p:cNvPr id="104" name="Google Shape;104;p17"/>
          <p:cNvSpPr txBox="1"/>
          <p:nvPr/>
        </p:nvSpPr>
        <p:spPr>
          <a:xfrm>
            <a:off x="37443" y="1129325"/>
            <a:ext cx="14379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accent4"/>
                </a:solidFill>
                <a:latin typeface="Nunito"/>
                <a:ea typeface="Nunito"/>
                <a:cs typeface="Nunito"/>
                <a:sym typeface="Nunito"/>
              </a:rPr>
              <a:t>Comparison among models</a:t>
            </a:r>
            <a:r>
              <a:rPr lang="en-GB" sz="1800">
                <a:solidFill>
                  <a:schemeClr val="accent4"/>
                </a:solidFill>
                <a:latin typeface="Nunito"/>
                <a:ea typeface="Nunito"/>
                <a:cs typeface="Nunito"/>
                <a:sym typeface="Nunito"/>
              </a:rPr>
              <a:t> </a:t>
            </a:r>
            <a:endParaRPr sz="1800">
              <a:solidFill>
                <a:schemeClr val="accent4"/>
              </a:solidFill>
              <a:latin typeface="Nunito"/>
              <a:ea typeface="Nunito"/>
              <a:cs typeface="Nunito"/>
              <a:sym typeface="Nunito"/>
            </a:endParaRPr>
          </a:p>
        </p:txBody>
      </p:sp>
      <p:pic>
        <p:nvPicPr>
          <p:cNvPr id="105" name="Google Shape;105;p17"/>
          <p:cNvPicPr preferRelativeResize="0"/>
          <p:nvPr/>
        </p:nvPicPr>
        <p:blipFill>
          <a:blip r:embed="rId6">
            <a:alphaModFix/>
          </a:blip>
          <a:stretch>
            <a:fillRect/>
          </a:stretch>
        </p:blipFill>
        <p:spPr>
          <a:xfrm>
            <a:off x="4848800" y="2960250"/>
            <a:ext cx="3058476" cy="2000825"/>
          </a:xfrm>
          <a:prstGeom prst="rect">
            <a:avLst/>
          </a:prstGeom>
          <a:noFill/>
          <a:ln>
            <a:noFill/>
          </a:ln>
        </p:spPr>
      </p:pic>
      <p:pic>
        <p:nvPicPr>
          <p:cNvPr id="106" name="Google Shape;106;p17"/>
          <p:cNvPicPr preferRelativeResize="0"/>
          <p:nvPr/>
        </p:nvPicPr>
        <p:blipFill>
          <a:blip r:embed="rId7">
            <a:alphaModFix/>
          </a:blip>
          <a:stretch>
            <a:fillRect/>
          </a:stretch>
        </p:blipFill>
        <p:spPr>
          <a:xfrm>
            <a:off x="1509925" y="2960250"/>
            <a:ext cx="3107224" cy="1974250"/>
          </a:xfrm>
          <a:prstGeom prst="rect">
            <a:avLst/>
          </a:prstGeom>
          <a:noFill/>
          <a:ln>
            <a:noFill/>
          </a:ln>
        </p:spPr>
      </p:pic>
      <p:sp>
        <p:nvSpPr>
          <p:cNvPr id="107" name="Google Shape;107;p17"/>
          <p:cNvSpPr txBox="1"/>
          <p:nvPr/>
        </p:nvSpPr>
        <p:spPr>
          <a:xfrm>
            <a:off x="9508200" y="3991525"/>
            <a:ext cx="2336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p>
        </p:txBody>
      </p:sp>
      <p:pic>
        <p:nvPicPr>
          <p:cNvPr id="108" name="Google Shape;108;p17"/>
          <p:cNvPicPr preferRelativeResize="0"/>
          <p:nvPr/>
        </p:nvPicPr>
        <p:blipFill>
          <a:blip r:embed="rId8">
            <a:alphaModFix/>
          </a:blip>
          <a:stretch>
            <a:fillRect/>
          </a:stretch>
        </p:blipFill>
        <p:spPr>
          <a:xfrm rot="204331">
            <a:off x="9444777" y="2631345"/>
            <a:ext cx="1142960" cy="1150510"/>
          </a:xfrm>
          <a:prstGeom prst="rect">
            <a:avLst/>
          </a:prstGeom>
          <a:noFill/>
          <a:ln>
            <a:noFill/>
          </a:ln>
        </p:spPr>
      </p:pic>
      <p:sp>
        <p:nvSpPr>
          <p:cNvPr id="109" name="Google Shape;109;p17"/>
          <p:cNvSpPr/>
          <p:nvPr/>
        </p:nvSpPr>
        <p:spPr>
          <a:xfrm rot="204226">
            <a:off x="9889612" y="922826"/>
            <a:ext cx="2435496" cy="1756605"/>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7"/>
          <p:cNvPicPr preferRelativeResize="0"/>
          <p:nvPr/>
        </p:nvPicPr>
        <p:blipFill rotWithShape="1">
          <a:blip r:embed="rId9">
            <a:alphaModFix/>
          </a:blip>
          <a:srcRect b="-725" l="0" r="0" t="53887"/>
          <a:stretch/>
        </p:blipFill>
        <p:spPr>
          <a:xfrm rot="554615">
            <a:off x="9320873" y="3120418"/>
            <a:ext cx="933587" cy="604586"/>
          </a:xfrm>
          <a:prstGeom prst="rect">
            <a:avLst/>
          </a:prstGeom>
          <a:noFill/>
          <a:ln>
            <a:noFill/>
          </a:ln>
        </p:spPr>
      </p:pic>
      <p:pic>
        <p:nvPicPr>
          <p:cNvPr id="111" name="Google Shape;111;p17"/>
          <p:cNvPicPr preferRelativeResize="0"/>
          <p:nvPr/>
        </p:nvPicPr>
        <p:blipFill rotWithShape="1">
          <a:blip r:embed="rId10">
            <a:alphaModFix/>
          </a:blip>
          <a:srcRect b="5173" l="8230" r="8637" t="6844"/>
          <a:stretch/>
        </p:blipFill>
        <p:spPr>
          <a:xfrm rot="-385942">
            <a:off x="10578538" y="1216214"/>
            <a:ext cx="960575" cy="1034323"/>
          </a:xfrm>
          <a:prstGeom prst="rect">
            <a:avLst/>
          </a:prstGeom>
          <a:noFill/>
          <a:ln>
            <a:noFill/>
          </a:ln>
        </p:spPr>
      </p:pic>
      <p:pic>
        <p:nvPicPr>
          <p:cNvPr id="112" name="Google Shape;112;p17"/>
          <p:cNvPicPr preferRelativeResize="0"/>
          <p:nvPr/>
        </p:nvPicPr>
        <p:blipFill>
          <a:blip r:embed="rId11">
            <a:alphaModFix/>
          </a:blip>
          <a:stretch>
            <a:fillRect/>
          </a:stretch>
        </p:blipFill>
        <p:spPr>
          <a:xfrm>
            <a:off x="5842838" y="4788437"/>
            <a:ext cx="1070400" cy="146063"/>
          </a:xfrm>
          <a:prstGeom prst="rect">
            <a:avLst/>
          </a:prstGeom>
          <a:noFill/>
          <a:ln>
            <a:noFill/>
          </a:ln>
        </p:spPr>
      </p:pic>
      <p:cxnSp>
        <p:nvCxnSpPr>
          <p:cNvPr id="113" name="Google Shape;113;p17"/>
          <p:cNvCxnSpPr/>
          <p:nvPr/>
        </p:nvCxnSpPr>
        <p:spPr>
          <a:xfrm>
            <a:off x="2521151" y="3043235"/>
            <a:ext cx="7200" cy="1625400"/>
          </a:xfrm>
          <a:prstGeom prst="straightConnector1">
            <a:avLst/>
          </a:prstGeom>
          <a:noFill/>
          <a:ln cap="flat" cmpd="sng" w="9525">
            <a:solidFill>
              <a:schemeClr val="accent5"/>
            </a:solidFill>
            <a:prstDash val="lgDash"/>
            <a:round/>
            <a:headEnd len="med" w="med" type="none"/>
            <a:tailEnd len="med" w="med" type="none"/>
          </a:ln>
        </p:spPr>
      </p:cxnSp>
      <p:cxnSp>
        <p:nvCxnSpPr>
          <p:cNvPr id="114" name="Google Shape;114;p17"/>
          <p:cNvCxnSpPr/>
          <p:nvPr/>
        </p:nvCxnSpPr>
        <p:spPr>
          <a:xfrm>
            <a:off x="5960225" y="3208600"/>
            <a:ext cx="0" cy="1516800"/>
          </a:xfrm>
          <a:prstGeom prst="straightConnector1">
            <a:avLst/>
          </a:prstGeom>
          <a:noFill/>
          <a:ln cap="flat" cmpd="sng" w="9525">
            <a:solidFill>
              <a:schemeClr val="accent5"/>
            </a:solidFill>
            <a:prstDash val="lgDash"/>
            <a:round/>
            <a:headEnd len="med" w="med" type="none"/>
            <a:tailEnd len="med" w="med" type="none"/>
          </a:ln>
        </p:spPr>
      </p:cxnSp>
      <p:grpSp>
        <p:nvGrpSpPr>
          <p:cNvPr id="115" name="Google Shape;115;p17"/>
          <p:cNvGrpSpPr/>
          <p:nvPr/>
        </p:nvGrpSpPr>
        <p:grpSpPr>
          <a:xfrm>
            <a:off x="3443525" y="4256400"/>
            <a:ext cx="940733" cy="369300"/>
            <a:chOff x="3510000" y="3598175"/>
            <a:chExt cx="940733" cy="369300"/>
          </a:xfrm>
        </p:grpSpPr>
        <p:sp>
          <p:nvSpPr>
            <p:cNvPr id="116" name="Google Shape;116;p17"/>
            <p:cNvSpPr/>
            <p:nvPr/>
          </p:nvSpPr>
          <p:spPr>
            <a:xfrm>
              <a:off x="3510000" y="3631902"/>
              <a:ext cx="909000" cy="30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nvSpPr>
          <p:spPr>
            <a:xfrm>
              <a:off x="3635933" y="3598175"/>
              <a:ext cx="8148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600"/>
                <a:t>Mean</a:t>
              </a:r>
              <a:endParaRPr sz="600"/>
            </a:p>
            <a:p>
              <a:pPr indent="0" lvl="0" marL="0" rtl="0" algn="r">
                <a:spcBef>
                  <a:spcPts val="0"/>
                </a:spcBef>
                <a:spcAft>
                  <a:spcPts val="0"/>
                </a:spcAft>
                <a:buNone/>
              </a:pPr>
              <a:r>
                <a:rPr lang="en-GB" sz="600"/>
                <a:t>True mean</a:t>
              </a:r>
              <a:endParaRPr sz="600"/>
            </a:p>
          </p:txBody>
        </p:sp>
        <p:cxnSp>
          <p:nvCxnSpPr>
            <p:cNvPr id="118" name="Google Shape;118;p17"/>
            <p:cNvCxnSpPr/>
            <p:nvPr/>
          </p:nvCxnSpPr>
          <p:spPr>
            <a:xfrm rot="10800000">
              <a:off x="3577346" y="3828663"/>
              <a:ext cx="321092" cy="750"/>
            </a:xfrm>
            <a:prstGeom prst="straightConnector1">
              <a:avLst/>
            </a:prstGeom>
            <a:noFill/>
            <a:ln cap="flat" cmpd="sng" w="9525">
              <a:solidFill>
                <a:schemeClr val="accent5"/>
              </a:solidFill>
              <a:prstDash val="lgDash"/>
              <a:round/>
              <a:headEnd len="med" w="med" type="none"/>
              <a:tailEnd len="med" w="med" type="none"/>
            </a:ln>
          </p:spPr>
        </p:cxnSp>
        <p:cxnSp>
          <p:nvCxnSpPr>
            <p:cNvPr id="119" name="Google Shape;119;p17"/>
            <p:cNvCxnSpPr/>
            <p:nvPr/>
          </p:nvCxnSpPr>
          <p:spPr>
            <a:xfrm flipH="1">
              <a:off x="3567095" y="3714538"/>
              <a:ext cx="463500" cy="2100"/>
            </a:xfrm>
            <a:prstGeom prst="straightConnector1">
              <a:avLst/>
            </a:prstGeom>
            <a:noFill/>
            <a:ln cap="flat" cmpd="sng" w="9525">
              <a:solidFill>
                <a:srgbClr val="FF0000"/>
              </a:solidFill>
              <a:prstDash val="dash"/>
              <a:round/>
              <a:headEnd len="med" w="med" type="none"/>
              <a:tailEnd len="med" w="med" type="none"/>
            </a:ln>
          </p:spPr>
        </p:cxnSp>
      </p:grpSp>
      <p:grpSp>
        <p:nvGrpSpPr>
          <p:cNvPr id="120" name="Google Shape;120;p17"/>
          <p:cNvGrpSpPr/>
          <p:nvPr/>
        </p:nvGrpSpPr>
        <p:grpSpPr>
          <a:xfrm>
            <a:off x="6634200" y="4299325"/>
            <a:ext cx="940733" cy="369300"/>
            <a:chOff x="3510000" y="3598175"/>
            <a:chExt cx="940733" cy="369300"/>
          </a:xfrm>
        </p:grpSpPr>
        <p:sp>
          <p:nvSpPr>
            <p:cNvPr id="121" name="Google Shape;121;p17"/>
            <p:cNvSpPr/>
            <p:nvPr/>
          </p:nvSpPr>
          <p:spPr>
            <a:xfrm>
              <a:off x="3510000" y="3631902"/>
              <a:ext cx="909000" cy="30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nvSpPr>
          <p:spPr>
            <a:xfrm>
              <a:off x="3635933" y="3598175"/>
              <a:ext cx="8148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600"/>
                <a:t>Mean</a:t>
              </a:r>
              <a:endParaRPr sz="600"/>
            </a:p>
            <a:p>
              <a:pPr indent="0" lvl="0" marL="0" rtl="0" algn="r">
                <a:spcBef>
                  <a:spcPts val="0"/>
                </a:spcBef>
                <a:spcAft>
                  <a:spcPts val="0"/>
                </a:spcAft>
                <a:buNone/>
              </a:pPr>
              <a:r>
                <a:rPr lang="en-GB" sz="600"/>
                <a:t>True mean</a:t>
              </a:r>
              <a:endParaRPr sz="600"/>
            </a:p>
          </p:txBody>
        </p:sp>
        <p:cxnSp>
          <p:nvCxnSpPr>
            <p:cNvPr id="123" name="Google Shape;123;p17"/>
            <p:cNvCxnSpPr/>
            <p:nvPr/>
          </p:nvCxnSpPr>
          <p:spPr>
            <a:xfrm rot="10800000">
              <a:off x="3577438" y="3828813"/>
              <a:ext cx="321000" cy="600"/>
            </a:xfrm>
            <a:prstGeom prst="straightConnector1">
              <a:avLst/>
            </a:prstGeom>
            <a:noFill/>
            <a:ln cap="flat" cmpd="sng" w="9525">
              <a:solidFill>
                <a:schemeClr val="accent5"/>
              </a:solidFill>
              <a:prstDash val="lgDash"/>
              <a:round/>
              <a:headEnd len="med" w="med" type="none"/>
              <a:tailEnd len="med" w="med" type="none"/>
            </a:ln>
          </p:spPr>
        </p:cxnSp>
        <p:cxnSp>
          <p:nvCxnSpPr>
            <p:cNvPr id="124" name="Google Shape;124;p17"/>
            <p:cNvCxnSpPr/>
            <p:nvPr/>
          </p:nvCxnSpPr>
          <p:spPr>
            <a:xfrm flipH="1">
              <a:off x="3567095" y="3714538"/>
              <a:ext cx="463500" cy="2100"/>
            </a:xfrm>
            <a:prstGeom prst="straightConnector1">
              <a:avLst/>
            </a:prstGeom>
            <a:noFill/>
            <a:ln cap="flat" cmpd="sng" w="9525">
              <a:solidFill>
                <a:srgbClr val="FF0000"/>
              </a:solidFill>
              <a:prstDash val="dash"/>
              <a:round/>
              <a:headEnd len="med" w="med" type="none"/>
              <a:tailEnd len="med" w="med" type="none"/>
            </a:ln>
          </p:spPr>
        </p:cxnSp>
      </p:grpSp>
      <p:sp>
        <p:nvSpPr>
          <p:cNvPr id="125" name="Google Shape;125;p17"/>
          <p:cNvSpPr txBox="1"/>
          <p:nvPr/>
        </p:nvSpPr>
        <p:spPr>
          <a:xfrm>
            <a:off x="2903775" y="3118325"/>
            <a:ext cx="1746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Nunito"/>
                <a:ea typeface="Nunito"/>
                <a:cs typeface="Nunito"/>
                <a:sym typeface="Nunito"/>
              </a:rPr>
              <a:t>Distribution</a:t>
            </a:r>
            <a:r>
              <a:rPr b="1" lang="en-GB" sz="1000">
                <a:latin typeface="Nunito"/>
                <a:ea typeface="Nunito"/>
                <a:cs typeface="Nunito"/>
                <a:sym typeface="Nunito"/>
              </a:rPr>
              <a:t> of Rule-switch intervals</a:t>
            </a:r>
            <a:endParaRPr b="1" sz="1000">
              <a:latin typeface="Nunito"/>
              <a:ea typeface="Nunito"/>
              <a:cs typeface="Nunito"/>
              <a:sym typeface="Nunito"/>
            </a:endParaRPr>
          </a:p>
          <a:p>
            <a:pPr indent="0" lvl="0" marL="0" rtl="0" algn="l">
              <a:spcBef>
                <a:spcPts val="0"/>
              </a:spcBef>
              <a:spcAft>
                <a:spcPts val="0"/>
              </a:spcAft>
              <a:buNone/>
            </a:pPr>
            <a:r>
              <a:rPr b="1" lang="en-GB" sz="1000">
                <a:latin typeface="Nunito"/>
                <a:ea typeface="Nunito"/>
                <a:cs typeface="Nunito"/>
                <a:sym typeface="Nunito"/>
              </a:rPr>
              <a:t> - </a:t>
            </a:r>
            <a:r>
              <a:rPr i="1" lang="en-GB" sz="1000">
                <a:latin typeface="Nunito"/>
                <a:ea typeface="Nunito"/>
                <a:cs typeface="Nunito"/>
                <a:sym typeface="Nunito"/>
              </a:rPr>
              <a:t>Human participants</a:t>
            </a:r>
            <a:endParaRPr i="1" sz="1000">
              <a:latin typeface="Nunito"/>
              <a:ea typeface="Nunito"/>
              <a:cs typeface="Nunito"/>
              <a:sym typeface="Nunito"/>
            </a:endParaRPr>
          </a:p>
          <a:p>
            <a:pPr indent="0" lvl="0" marL="0" rtl="0" algn="l">
              <a:spcBef>
                <a:spcPts val="0"/>
              </a:spcBef>
              <a:spcAft>
                <a:spcPts val="0"/>
              </a:spcAft>
              <a:buNone/>
            </a:pPr>
            <a:r>
              <a:rPr i="1" lang="en-GB" sz="1000">
                <a:latin typeface="Nunito"/>
                <a:ea typeface="Nunito"/>
                <a:cs typeface="Nunito"/>
                <a:sym typeface="Nunito"/>
              </a:rPr>
              <a:t>(Steinke et al, 2020)</a:t>
            </a:r>
            <a:endParaRPr i="1" sz="1000">
              <a:latin typeface="Nunito"/>
              <a:ea typeface="Nunito"/>
              <a:cs typeface="Nunito"/>
              <a:sym typeface="Nunito"/>
            </a:endParaRPr>
          </a:p>
        </p:txBody>
      </p:sp>
      <p:sp>
        <p:nvSpPr>
          <p:cNvPr id="126" name="Google Shape;126;p17"/>
          <p:cNvSpPr txBox="1"/>
          <p:nvPr/>
        </p:nvSpPr>
        <p:spPr>
          <a:xfrm>
            <a:off x="6256575" y="3118325"/>
            <a:ext cx="174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Nunito"/>
                <a:ea typeface="Nunito"/>
                <a:cs typeface="Nunito"/>
                <a:sym typeface="Nunito"/>
              </a:rPr>
              <a:t>Distribution of Rule-switch intervals</a:t>
            </a:r>
            <a:endParaRPr b="1" sz="1000">
              <a:latin typeface="Nunito"/>
              <a:ea typeface="Nunito"/>
              <a:cs typeface="Nunito"/>
              <a:sym typeface="Nunito"/>
            </a:endParaRPr>
          </a:p>
          <a:p>
            <a:pPr indent="0" lvl="0" marL="0" rtl="0" algn="l">
              <a:spcBef>
                <a:spcPts val="0"/>
              </a:spcBef>
              <a:spcAft>
                <a:spcPts val="0"/>
              </a:spcAft>
              <a:buNone/>
            </a:pPr>
            <a:r>
              <a:rPr b="1" lang="en-GB" sz="1000">
                <a:latin typeface="Nunito"/>
                <a:ea typeface="Nunito"/>
                <a:cs typeface="Nunito"/>
                <a:sym typeface="Nunito"/>
              </a:rPr>
              <a:t> - Deep Q</a:t>
            </a:r>
            <a:endParaRPr b="1" sz="1000">
              <a:latin typeface="Nunito"/>
              <a:ea typeface="Nunito"/>
              <a:cs typeface="Nunito"/>
              <a:sym typeface="Nunito"/>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Comfortaa"/>
                <a:ea typeface="Comfortaa"/>
                <a:cs typeface="Comfortaa"/>
                <a:sym typeface="Comfortaa"/>
              </a:rPr>
              <a:t>Discussion</a:t>
            </a:r>
            <a:endParaRPr>
              <a:solidFill>
                <a:schemeClr val="lt1"/>
              </a:solidFill>
              <a:latin typeface="Comfortaa"/>
              <a:ea typeface="Comfortaa"/>
              <a:cs typeface="Comfortaa"/>
              <a:sym typeface="Comfortaa"/>
            </a:endParaRPr>
          </a:p>
        </p:txBody>
      </p:sp>
      <p:sp>
        <p:nvSpPr>
          <p:cNvPr id="132" name="Google Shape;132;p18"/>
          <p:cNvSpPr txBox="1"/>
          <p:nvPr>
            <p:ph idx="1" type="body"/>
          </p:nvPr>
        </p:nvSpPr>
        <p:spPr>
          <a:xfrm>
            <a:off x="311700" y="1152475"/>
            <a:ext cx="64740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1816">
                <a:solidFill>
                  <a:schemeClr val="lt1"/>
                </a:solidFill>
                <a:latin typeface="Nunito"/>
                <a:ea typeface="Nunito"/>
                <a:cs typeface="Nunito"/>
                <a:sym typeface="Nunito"/>
              </a:rPr>
              <a:t>What we can conclude </a:t>
            </a:r>
            <a:endParaRPr b="1" i="1" sz="1600" u="sng">
              <a:solidFill>
                <a:schemeClr val="lt1"/>
              </a:solidFill>
              <a:latin typeface="Nunito"/>
              <a:ea typeface="Nunito"/>
              <a:cs typeface="Nunito"/>
              <a:sym typeface="Nunito"/>
            </a:endParaRPr>
          </a:p>
          <a:p>
            <a:pPr indent="-322580" lvl="0" marL="457200" rtl="0" algn="l">
              <a:spcBef>
                <a:spcPts val="1400"/>
              </a:spcBef>
              <a:spcAft>
                <a:spcPts val="0"/>
              </a:spcAft>
              <a:buClr>
                <a:schemeClr val="lt1"/>
              </a:buClr>
              <a:buSzPct val="100000"/>
              <a:buFont typeface="Nunito"/>
              <a:buChar char="-"/>
            </a:pPr>
            <a:r>
              <a:rPr lang="en-GB" sz="1600">
                <a:solidFill>
                  <a:schemeClr val="lt1"/>
                </a:solidFill>
                <a:latin typeface="Nunito"/>
                <a:ea typeface="Nunito"/>
                <a:cs typeface="Nunito"/>
                <a:sym typeface="Nunito"/>
              </a:rPr>
              <a:t>Models switched their sorting rule more frequently than humans</a:t>
            </a:r>
            <a:endParaRPr sz="1600">
              <a:solidFill>
                <a:schemeClr val="lt1"/>
              </a:solidFill>
              <a:latin typeface="Nunito"/>
              <a:ea typeface="Nunito"/>
              <a:cs typeface="Nunito"/>
              <a:sym typeface="Nunito"/>
            </a:endParaRPr>
          </a:p>
          <a:p>
            <a:pPr indent="-322580" lvl="0" marL="457200" rtl="0" algn="l">
              <a:spcBef>
                <a:spcPts val="0"/>
              </a:spcBef>
              <a:spcAft>
                <a:spcPts val="0"/>
              </a:spcAft>
              <a:buClr>
                <a:schemeClr val="lt1"/>
              </a:buClr>
              <a:buSzPct val="100000"/>
              <a:buFont typeface="Nunito"/>
              <a:buChar char="-"/>
            </a:pPr>
            <a:r>
              <a:rPr lang="en-GB" sz="1600">
                <a:solidFill>
                  <a:schemeClr val="lt1"/>
                </a:solidFill>
                <a:latin typeface="Nunito"/>
                <a:ea typeface="Nunito"/>
                <a:cs typeface="Nunito"/>
                <a:sym typeface="Nunito"/>
              </a:rPr>
              <a:t>M</a:t>
            </a:r>
            <a:r>
              <a:rPr lang="en-GB" sz="1600">
                <a:solidFill>
                  <a:schemeClr val="lt1"/>
                </a:solidFill>
                <a:latin typeface="Nunito"/>
                <a:ea typeface="Nunito"/>
                <a:cs typeface="Nunito"/>
                <a:sym typeface="Nunito"/>
              </a:rPr>
              <a:t>odels minimized perseverative errors at the cost of set-loss errors. After training for longer, DQN made fewer set-loss errors</a:t>
            </a:r>
            <a:endParaRPr sz="1600">
              <a:solidFill>
                <a:schemeClr val="lt1"/>
              </a:solidFill>
              <a:latin typeface="Nunito"/>
              <a:ea typeface="Nunito"/>
              <a:cs typeface="Nunito"/>
              <a:sym typeface="Nunito"/>
            </a:endParaRPr>
          </a:p>
          <a:p>
            <a:pPr indent="-322580" lvl="0" marL="457200" rtl="0" algn="l">
              <a:spcBef>
                <a:spcPts val="0"/>
              </a:spcBef>
              <a:spcAft>
                <a:spcPts val="0"/>
              </a:spcAft>
              <a:buClr>
                <a:schemeClr val="lt1"/>
              </a:buClr>
              <a:buSzPct val="100000"/>
              <a:buFont typeface="Nunito"/>
              <a:buChar char="-"/>
            </a:pPr>
            <a:r>
              <a:rPr lang="en-GB" sz="1600">
                <a:solidFill>
                  <a:schemeClr val="lt1"/>
                </a:solidFill>
                <a:latin typeface="Nunito"/>
                <a:ea typeface="Nunito"/>
                <a:cs typeface="Nunito"/>
                <a:sym typeface="Nunito"/>
              </a:rPr>
              <a:t>None of the models had a similar error distribution to humans</a:t>
            </a:r>
            <a:endParaRPr sz="1600">
              <a:solidFill>
                <a:schemeClr val="lt1"/>
              </a:solidFill>
              <a:latin typeface="Nunito"/>
              <a:ea typeface="Nunito"/>
              <a:cs typeface="Nunito"/>
              <a:sym typeface="Nunito"/>
            </a:endParaRPr>
          </a:p>
          <a:p>
            <a:pPr indent="0" lvl="0" marL="0" rtl="0" algn="l">
              <a:spcBef>
                <a:spcPts val="1400"/>
              </a:spcBef>
              <a:spcAft>
                <a:spcPts val="0"/>
              </a:spcAft>
              <a:buClr>
                <a:schemeClr val="dk1"/>
              </a:buClr>
              <a:buSzPct val="60565"/>
              <a:buFont typeface="Arial"/>
              <a:buNone/>
            </a:pPr>
            <a:r>
              <a:rPr b="1" lang="en-GB" sz="1816">
                <a:solidFill>
                  <a:schemeClr val="lt1"/>
                </a:solidFill>
                <a:latin typeface="Nunito"/>
                <a:ea typeface="Nunito"/>
                <a:cs typeface="Nunito"/>
                <a:sym typeface="Nunito"/>
              </a:rPr>
              <a:t>Limitations &amp; future directions</a:t>
            </a:r>
            <a:endParaRPr b="1" sz="1816">
              <a:solidFill>
                <a:schemeClr val="lt1"/>
              </a:solidFill>
              <a:latin typeface="Nunito"/>
              <a:ea typeface="Nunito"/>
              <a:cs typeface="Nunito"/>
              <a:sym typeface="Nunito"/>
            </a:endParaRPr>
          </a:p>
          <a:p>
            <a:pPr indent="-322580" lvl="0" marL="457200" rtl="0" algn="l">
              <a:spcBef>
                <a:spcPts val="1400"/>
              </a:spcBef>
              <a:spcAft>
                <a:spcPts val="0"/>
              </a:spcAft>
              <a:buClr>
                <a:schemeClr val="lt1"/>
              </a:buClr>
              <a:buSzPct val="100000"/>
              <a:buFont typeface="Nunito"/>
              <a:buChar char="-"/>
            </a:pPr>
            <a:r>
              <a:rPr lang="en-GB" sz="1600">
                <a:solidFill>
                  <a:schemeClr val="lt1"/>
                </a:solidFill>
                <a:latin typeface="Nunito"/>
                <a:ea typeface="Nunito"/>
                <a:cs typeface="Nunito"/>
                <a:sym typeface="Nunito"/>
              </a:rPr>
              <a:t>Policy-based methods - </a:t>
            </a:r>
            <a:r>
              <a:rPr i="1" lang="en-GB" sz="1600">
                <a:solidFill>
                  <a:srgbClr val="B6D7A8"/>
                </a:solidFill>
                <a:latin typeface="Nunito"/>
                <a:ea typeface="Nunito"/>
                <a:cs typeface="Nunito"/>
                <a:sym typeface="Nunito"/>
              </a:rPr>
              <a:t>Policy gradient</a:t>
            </a:r>
            <a:endParaRPr i="1" sz="1600">
              <a:solidFill>
                <a:srgbClr val="B6D7A8"/>
              </a:solidFill>
              <a:latin typeface="Nunito"/>
              <a:ea typeface="Nunito"/>
              <a:cs typeface="Nunito"/>
              <a:sym typeface="Nunito"/>
            </a:endParaRPr>
          </a:p>
          <a:p>
            <a:pPr indent="-322580" lvl="0" marL="457200" rtl="0" algn="l">
              <a:spcBef>
                <a:spcPts val="0"/>
              </a:spcBef>
              <a:spcAft>
                <a:spcPts val="0"/>
              </a:spcAft>
              <a:buClr>
                <a:schemeClr val="lt1"/>
              </a:buClr>
              <a:buSzPct val="100000"/>
              <a:buFont typeface="Nunito"/>
              <a:buChar char="-"/>
            </a:pPr>
            <a:r>
              <a:rPr lang="en-GB" sz="1600">
                <a:solidFill>
                  <a:schemeClr val="lt1"/>
                </a:solidFill>
                <a:latin typeface="Nunito"/>
                <a:ea typeface="Nunito"/>
                <a:cs typeface="Nunito"/>
                <a:sym typeface="Nunito"/>
              </a:rPr>
              <a:t>Models designed for short-term memory - </a:t>
            </a:r>
            <a:r>
              <a:rPr i="1" lang="en-GB" sz="1400">
                <a:solidFill>
                  <a:srgbClr val="B6D7A8"/>
                </a:solidFill>
                <a:latin typeface="Nunito"/>
                <a:ea typeface="Nunito"/>
                <a:cs typeface="Nunito"/>
                <a:sym typeface="Nunito"/>
              </a:rPr>
              <a:t>LSTM,  GRU,  LSTM-DQN</a:t>
            </a:r>
            <a:endParaRPr i="1" sz="1400">
              <a:solidFill>
                <a:srgbClr val="B6D7A8"/>
              </a:solidFill>
              <a:latin typeface="Nunito"/>
              <a:ea typeface="Nunito"/>
              <a:cs typeface="Nunito"/>
              <a:sym typeface="Nunito"/>
            </a:endParaRPr>
          </a:p>
          <a:p>
            <a:pPr indent="-322580" lvl="0" marL="457200" rtl="0" algn="l">
              <a:spcBef>
                <a:spcPts val="0"/>
              </a:spcBef>
              <a:spcAft>
                <a:spcPts val="0"/>
              </a:spcAft>
              <a:buClr>
                <a:schemeClr val="lt1"/>
              </a:buClr>
              <a:buSzPct val="100000"/>
              <a:buFont typeface="Nunito"/>
              <a:buChar char="-"/>
            </a:pPr>
            <a:r>
              <a:rPr lang="en-GB" sz="1600">
                <a:solidFill>
                  <a:schemeClr val="lt1"/>
                </a:solidFill>
                <a:latin typeface="Nunito"/>
                <a:ea typeface="Nunito"/>
                <a:cs typeface="Nunito"/>
                <a:sym typeface="Nunito"/>
              </a:rPr>
              <a:t>Model-based methods, direct modelling of rule switch probability</a:t>
            </a:r>
            <a:r>
              <a:rPr lang="en-GB" sz="1600">
                <a:solidFill>
                  <a:schemeClr val="lt1"/>
                </a:solidFill>
                <a:latin typeface="Nunito"/>
                <a:ea typeface="Nunito"/>
                <a:cs typeface="Nunito"/>
                <a:sym typeface="Nunito"/>
              </a:rPr>
              <a:t> - </a:t>
            </a:r>
            <a:r>
              <a:rPr i="1" lang="en-GB" sz="1400">
                <a:solidFill>
                  <a:srgbClr val="B6D7A8"/>
                </a:solidFill>
                <a:latin typeface="Nunito"/>
                <a:ea typeface="Nunito"/>
                <a:cs typeface="Nunito"/>
                <a:sym typeface="Nunito"/>
              </a:rPr>
              <a:t>HMM</a:t>
            </a:r>
            <a:endParaRPr i="1" sz="1400">
              <a:solidFill>
                <a:srgbClr val="B6D7A8"/>
              </a:solidFill>
              <a:latin typeface="Nunito"/>
              <a:ea typeface="Nunito"/>
              <a:cs typeface="Nunito"/>
              <a:sym typeface="Nunito"/>
            </a:endParaRPr>
          </a:p>
          <a:p>
            <a:pPr indent="-322580" lvl="0" marL="457200" rtl="0" algn="l">
              <a:spcBef>
                <a:spcPts val="0"/>
              </a:spcBef>
              <a:spcAft>
                <a:spcPts val="0"/>
              </a:spcAft>
              <a:buClr>
                <a:schemeClr val="accent4"/>
              </a:buClr>
              <a:buSzPct val="100000"/>
              <a:buFont typeface="Nunito"/>
              <a:buChar char="-"/>
            </a:pPr>
            <a:r>
              <a:rPr lang="en-GB" sz="1600">
                <a:solidFill>
                  <a:schemeClr val="accent4"/>
                </a:solidFill>
                <a:latin typeface="Nunito"/>
                <a:ea typeface="Nunito"/>
                <a:cs typeface="Nunito"/>
                <a:sym typeface="Nunito"/>
              </a:rPr>
              <a:t>Maybe it is a low dimensional problem - and we don’t require a deep net at all? </a:t>
            </a:r>
            <a:endParaRPr sz="1600">
              <a:solidFill>
                <a:schemeClr val="accent4"/>
              </a:solidFill>
              <a:latin typeface="Nunito"/>
              <a:ea typeface="Nunito"/>
              <a:cs typeface="Nunito"/>
              <a:sym typeface="Nunito"/>
            </a:endParaRPr>
          </a:p>
        </p:txBody>
      </p:sp>
      <p:pic>
        <p:nvPicPr>
          <p:cNvPr id="133" name="Google Shape;133;p18"/>
          <p:cNvPicPr preferRelativeResize="0"/>
          <p:nvPr/>
        </p:nvPicPr>
        <p:blipFill>
          <a:blip r:embed="rId3">
            <a:alphaModFix/>
          </a:blip>
          <a:stretch>
            <a:fillRect/>
          </a:stretch>
        </p:blipFill>
        <p:spPr>
          <a:xfrm>
            <a:off x="7020625" y="3398225"/>
            <a:ext cx="1737900" cy="1170650"/>
          </a:xfrm>
          <a:prstGeom prst="rect">
            <a:avLst/>
          </a:prstGeom>
          <a:noFill/>
          <a:ln>
            <a:noFill/>
          </a:ln>
        </p:spPr>
      </p:pic>
      <p:pic>
        <p:nvPicPr>
          <p:cNvPr id="134" name="Google Shape;134;p18"/>
          <p:cNvPicPr preferRelativeResize="0"/>
          <p:nvPr/>
        </p:nvPicPr>
        <p:blipFill>
          <a:blip r:embed="rId4">
            <a:alphaModFix/>
          </a:blip>
          <a:stretch>
            <a:fillRect/>
          </a:stretch>
        </p:blipFill>
        <p:spPr>
          <a:xfrm>
            <a:off x="8085475" y="50700"/>
            <a:ext cx="1003023" cy="1017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9"/>
          <p:cNvPicPr preferRelativeResize="0"/>
          <p:nvPr/>
        </p:nvPicPr>
        <p:blipFill>
          <a:blip r:embed="rId3">
            <a:alphaModFix/>
          </a:blip>
          <a:stretch>
            <a:fillRect/>
          </a:stretch>
        </p:blipFill>
        <p:spPr>
          <a:xfrm>
            <a:off x="8085475" y="50700"/>
            <a:ext cx="1003023" cy="1017451"/>
          </a:xfrm>
          <a:prstGeom prst="rect">
            <a:avLst/>
          </a:prstGeom>
          <a:noFill/>
          <a:ln>
            <a:noFill/>
          </a:ln>
        </p:spPr>
      </p:pic>
      <p:pic>
        <p:nvPicPr>
          <p:cNvPr id="140" name="Google Shape;140;p19"/>
          <p:cNvPicPr preferRelativeResize="0"/>
          <p:nvPr/>
        </p:nvPicPr>
        <p:blipFill>
          <a:blip r:embed="rId4">
            <a:alphaModFix/>
          </a:blip>
          <a:stretch>
            <a:fillRect/>
          </a:stretch>
        </p:blipFill>
        <p:spPr>
          <a:xfrm>
            <a:off x="4031150" y="76125"/>
            <a:ext cx="3524575" cy="3816225"/>
          </a:xfrm>
          <a:prstGeom prst="rect">
            <a:avLst/>
          </a:prstGeom>
          <a:noFill/>
          <a:ln>
            <a:noFill/>
          </a:ln>
        </p:spPr>
      </p:pic>
      <p:sp>
        <p:nvSpPr>
          <p:cNvPr id="141" name="Google Shape;141;p19"/>
          <p:cNvSpPr txBox="1"/>
          <p:nvPr>
            <p:ph type="title"/>
          </p:nvPr>
        </p:nvSpPr>
        <p:spPr>
          <a:xfrm>
            <a:off x="3879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Comfortaa"/>
                <a:ea typeface="Comfortaa"/>
                <a:cs typeface="Comfortaa"/>
                <a:sym typeface="Comfortaa"/>
              </a:rPr>
              <a:t>Refefefefefererencece</a:t>
            </a:r>
            <a:r>
              <a:rPr lang="en-GB">
                <a:latin typeface="Comfortaa"/>
                <a:ea typeface="Comfortaa"/>
                <a:cs typeface="Comfortaa"/>
                <a:sym typeface="Comfortaa"/>
              </a:rPr>
              <a:t>es</a:t>
            </a:r>
            <a:endParaRPr>
              <a:latin typeface="Comfortaa"/>
              <a:ea typeface="Comfortaa"/>
              <a:cs typeface="Comfortaa"/>
              <a:sym typeface="Comfortaa"/>
            </a:endParaRPr>
          </a:p>
        </p:txBody>
      </p:sp>
      <p:sp>
        <p:nvSpPr>
          <p:cNvPr id="142" name="Google Shape;142;p19"/>
          <p:cNvSpPr txBox="1"/>
          <p:nvPr>
            <p:ph idx="1" type="body"/>
          </p:nvPr>
        </p:nvSpPr>
        <p:spPr>
          <a:xfrm>
            <a:off x="387900" y="1823300"/>
            <a:ext cx="8778600" cy="3221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GB" sz="1960">
                <a:solidFill>
                  <a:schemeClr val="lt1"/>
                </a:solidFill>
              </a:rPr>
              <a:t>Check out our scripts at:</a:t>
            </a:r>
            <a:r>
              <a:rPr lang="en-GB" sz="1960"/>
              <a:t> </a:t>
            </a:r>
            <a:r>
              <a:rPr lang="en-GB" sz="2280" u="sng">
                <a:solidFill>
                  <a:srgbClr val="00FF00"/>
                </a:solidFill>
                <a:hlinkClick r:id="rId5">
                  <a:extLst>
                    <a:ext uri="{A12FA001-AC4F-418D-AE19-62706E023703}">
                      <ahyp:hlinkClr val="tx"/>
                    </a:ext>
                  </a:extLst>
                </a:hlinkClick>
              </a:rPr>
              <a:t>https://tinyurl.com/ebonyfoxes</a:t>
            </a:r>
            <a:endParaRPr sz="2280">
              <a:solidFill>
                <a:srgbClr val="00FF00"/>
              </a:solidFill>
            </a:endParaRPr>
          </a:p>
          <a:p>
            <a:pPr indent="0" lvl="0" marL="0" rtl="0" algn="r">
              <a:spcBef>
                <a:spcPts val="1200"/>
              </a:spcBef>
              <a:spcAft>
                <a:spcPts val="0"/>
              </a:spcAft>
              <a:buNone/>
            </a:pPr>
            <a:r>
              <a:rPr lang="en-GB" sz="20160">
                <a:solidFill>
                  <a:schemeClr val="accent6"/>
                </a:solidFill>
              </a:rPr>
              <a:t>👍</a:t>
            </a:r>
            <a:r>
              <a:rPr lang="en-GB" sz="1410">
                <a:solidFill>
                  <a:schemeClr val="dk1"/>
                </a:solidFill>
              </a:rPr>
              <a:t> </a:t>
            </a:r>
            <a:endParaRPr sz="1410">
              <a:solidFill>
                <a:schemeClr val="dk1"/>
              </a:solidFill>
            </a:endParaRPr>
          </a:p>
          <a:p>
            <a:pPr indent="0" lvl="0" marL="0" rtl="0" algn="r">
              <a:spcBef>
                <a:spcPts val="1400"/>
              </a:spcBef>
              <a:spcAft>
                <a:spcPts val="0"/>
              </a:spcAft>
              <a:buClr>
                <a:schemeClr val="dk1"/>
              </a:buClr>
              <a:buSzPct val="56253"/>
              <a:buFont typeface="Arial"/>
              <a:buNone/>
            </a:pPr>
            <a:r>
              <a:rPr lang="en-GB" sz="1955">
                <a:solidFill>
                  <a:schemeClr val="lt1"/>
                </a:solidFill>
              </a:rPr>
              <a:t>Thumbs Up Sign Emoji - Emojipedia." </a:t>
            </a:r>
            <a:r>
              <a:rPr lang="en-GB" sz="1955" u="sng">
                <a:solidFill>
                  <a:schemeClr val="lt1"/>
                </a:solidFill>
                <a:hlinkClick r:id="rId6">
                  <a:extLst>
                    <a:ext uri="{A12FA001-AC4F-418D-AE19-62706E023703}">
                      <ahyp:hlinkClr val="tx"/>
                    </a:ext>
                  </a:extLst>
                </a:hlinkClick>
              </a:rPr>
              <a:t>https://emojipedia.org/thumbs-up/</a:t>
            </a:r>
            <a:r>
              <a:rPr lang="en-GB" sz="1955">
                <a:solidFill>
                  <a:schemeClr val="lt1"/>
                </a:solidFill>
              </a:rPr>
              <a:t>. Accessed 16 Aug. 2021.</a:t>
            </a:r>
            <a:endParaRPr sz="1955">
              <a:solidFill>
                <a:srgbClr val="333333"/>
              </a:solidFill>
              <a:highlight>
                <a:srgbClr val="FFFFFF"/>
              </a:highlight>
            </a:endParaRPr>
          </a:p>
          <a:p>
            <a:pPr indent="0" lvl="0" marL="0" rtl="0" algn="l">
              <a:spcBef>
                <a:spcPts val="1400"/>
              </a:spcBef>
              <a:spcAft>
                <a:spcPts val="1200"/>
              </a:spcAft>
              <a:buNone/>
            </a:pPr>
            <a:r>
              <a:t/>
            </a:r>
            <a:endParaRPr sz="1960"/>
          </a:p>
        </p:txBody>
      </p:sp>
      <p:pic>
        <p:nvPicPr>
          <p:cNvPr descr="Rick Astley's official music video for “Never Gonna Give You Up” &#10;&#10;Subscribe to the official Rick Astley YouTube channel: https://RickAstley.lnk.to/YTSubID&#10;&#10;Follow Rick Astley:&#10;Facebook: https://RickAstley.lnk.to/FBFollowID &#10;Twitter: https://RickAstley.lnk.to/TwitterID &#10;Instagram: https://RickAstley.lnk.to/InstagramID &#10;Website: https://RickAstley.lnk.to/storeID &#10;TikTok: https://RickAstley.lnk.to/TikTokID&#10;&#10;Listen to Rick Astley:&#10;Spotify: https://RickAstley.lnk.to/SpotifyID &#10;Apple Music: https://RickAstley.lnk.to/AppleMusicID &#10;Amazon Music: https://RickAstley.lnk.to/AmazonMusicID &#10;Deezer: https://RickAstley.lnk.to/DeezerID &#10;&#10;Lyrics:&#10;We’re no strangers to love&#10;You know the rules and so do I&#10;A full commitment’s what I’m thinking of&#10;You wouldn’t get this from any other guy&#10;&#10;I just wanna tell you how I’m feeling&#10;Gotta make you understand&#10;&#10;Never gonna give you up&#10;Never gonna let you down&#10;Never gonna run around and desert you&#10;Never gonna make you cry&#10;Never gonna say goodbye&#10;Never gonna tell a lie and hurt you&#10;&#10;We’ve known each other for so long&#10;Your heart’s been aching but you’re too shy to say it&#10;Inside we both know what’s been going on&#10;We know the game and we’re gonna play it&#10;&#10;And if you ask me how I’m feeling&#10;Don’t tell me you’re too blind to see&#10;&#10;Never gonna give you up&#10;Never gonna let you down&#10;Never gonna run around and desert you&#10;Never gonna make you cry&#10;Never gonna say goodbye&#10;Never gonna tell a lie and hurt you&#10;&#10;#RickAstley #NeverGonnaGiveYouUp #OfficialMusicVideo" id="143" name="Google Shape;143;p19" title="Rick Astley - Never Gonna Give You Up (Official Music Video)">
            <a:hlinkClick r:id="rId7"/>
          </p:cNvPr>
          <p:cNvPicPr preferRelativeResize="0"/>
          <p:nvPr/>
        </p:nvPicPr>
        <p:blipFill>
          <a:blip r:embed="rId8">
            <a:alphaModFix/>
          </a:blip>
          <a:stretch>
            <a:fillRect/>
          </a:stretch>
        </p:blipFill>
        <p:spPr>
          <a:xfrm>
            <a:off x="612075" y="2149737"/>
            <a:ext cx="2570700" cy="1928025"/>
          </a:xfrm>
          <a:prstGeom prst="rect">
            <a:avLst/>
          </a:prstGeom>
          <a:noFill/>
          <a:ln>
            <a:noFill/>
          </a:ln>
        </p:spPr>
      </p:pic>
      <p:pic>
        <p:nvPicPr>
          <p:cNvPr id="144" name="Google Shape;144;p19"/>
          <p:cNvPicPr preferRelativeResize="0"/>
          <p:nvPr/>
        </p:nvPicPr>
        <p:blipFill>
          <a:blip r:embed="rId9">
            <a:alphaModFix/>
          </a:blip>
          <a:stretch>
            <a:fillRect/>
          </a:stretch>
        </p:blipFill>
        <p:spPr>
          <a:xfrm>
            <a:off x="3321042" y="3288600"/>
            <a:ext cx="571842" cy="554100"/>
          </a:xfrm>
          <a:prstGeom prst="rect">
            <a:avLst/>
          </a:prstGeom>
          <a:noFill/>
          <a:ln>
            <a:noFill/>
          </a:ln>
        </p:spPr>
      </p:pic>
      <p:sp>
        <p:nvSpPr>
          <p:cNvPr id="145" name="Google Shape;145;p19"/>
          <p:cNvSpPr txBox="1"/>
          <p:nvPr>
            <p:ph idx="1" type="body"/>
          </p:nvPr>
        </p:nvSpPr>
        <p:spPr>
          <a:xfrm>
            <a:off x="2208700" y="4593175"/>
            <a:ext cx="7023000" cy="63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b="1" i="1" lang="en-GB" sz="1487">
                <a:solidFill>
                  <a:srgbClr val="FFFF00"/>
                </a:solidFill>
                <a:latin typeface="Comfortaa"/>
                <a:ea typeface="Comfortaa"/>
                <a:cs typeface="Comfortaa"/>
                <a:sym typeface="Comfortaa"/>
              </a:rPr>
              <a:t>“ Fitting will fit great here</a:t>
            </a:r>
            <a:r>
              <a:rPr b="1" lang="en-GB" sz="1487">
                <a:solidFill>
                  <a:srgbClr val="FF0000"/>
                </a:solidFill>
                <a:latin typeface="Comfortaa"/>
                <a:ea typeface="Comfortaa"/>
                <a:cs typeface="Comfortaa"/>
                <a:sym typeface="Comfortaa"/>
              </a:rPr>
              <a:t> </a:t>
            </a:r>
            <a:r>
              <a:rPr b="1" lang="en-GB" sz="1487">
                <a:solidFill>
                  <a:schemeClr val="accent1"/>
                </a:solidFill>
                <a:latin typeface="Comfortaa"/>
                <a:ea typeface="Comfortaa"/>
                <a:cs typeface="Comfortaa"/>
                <a:sym typeface="Comfortaa"/>
              </a:rPr>
              <a:t>fe</a:t>
            </a:r>
            <a:r>
              <a:rPr b="1" lang="en-GB" sz="1487">
                <a:solidFill>
                  <a:schemeClr val="accent1"/>
                </a:solidFill>
                <a:latin typeface="Comfortaa"/>
                <a:ea typeface="Comfortaa"/>
                <a:cs typeface="Comfortaa"/>
                <a:sym typeface="Comfortaa"/>
              </a:rPr>
              <a:t>at</a:t>
            </a:r>
            <a:r>
              <a:rPr b="1" lang="en-GB" sz="1487">
                <a:solidFill>
                  <a:srgbClr val="FF0000"/>
                </a:solidFill>
                <a:latin typeface="Comfortaa"/>
                <a:ea typeface="Comfortaa"/>
                <a:cs typeface="Comfortaa"/>
                <a:sym typeface="Comfortaa"/>
              </a:rPr>
              <a:t> </a:t>
            </a:r>
            <a:r>
              <a:rPr b="1" lang="en-GB" sz="1487">
                <a:solidFill>
                  <a:srgbClr val="FF9900"/>
                </a:solidFill>
                <a:latin typeface="Comfortaa"/>
                <a:ea typeface="Comfortaa"/>
                <a:cs typeface="Comfortaa"/>
                <a:sym typeface="Comfortaa"/>
              </a:rPr>
              <a:t>Foxy Reinforcers</a:t>
            </a:r>
            <a:r>
              <a:rPr b="1" lang="en-GB" sz="1487">
                <a:solidFill>
                  <a:srgbClr val="FF0000"/>
                </a:solidFill>
                <a:latin typeface="Comfortaa"/>
                <a:ea typeface="Comfortaa"/>
                <a:cs typeface="Comfortaa"/>
                <a:sym typeface="Comfortaa"/>
              </a:rPr>
              <a:t> </a:t>
            </a:r>
            <a:r>
              <a:rPr b="1" lang="en-GB" sz="1675">
                <a:solidFill>
                  <a:srgbClr val="FF0000"/>
                </a:solidFill>
                <a:latin typeface="Comfortaa"/>
                <a:ea typeface="Comfortaa"/>
                <a:cs typeface="Comfortaa"/>
                <a:sym typeface="Comfortaa"/>
              </a:rPr>
              <a:t>🥵</a:t>
            </a:r>
            <a:r>
              <a:rPr b="1" lang="en-GB" sz="1862">
                <a:solidFill>
                  <a:srgbClr val="FF0000"/>
                </a:solidFill>
                <a:latin typeface="Comfortaa"/>
                <a:ea typeface="Comfortaa"/>
                <a:cs typeface="Comfortaa"/>
                <a:sym typeface="Comfortaa"/>
              </a:rPr>
              <a:t>🦊 “ </a:t>
            </a:r>
            <a:r>
              <a:rPr b="1" lang="en-GB" sz="1562">
                <a:solidFill>
                  <a:schemeClr val="lt1"/>
                </a:solidFill>
                <a:latin typeface="Comfortaa"/>
                <a:ea typeface="Comfortaa"/>
                <a:cs typeface="Comfortaa"/>
                <a:sym typeface="Comfortaa"/>
              </a:rPr>
              <a:t>- </a:t>
            </a:r>
            <a:r>
              <a:rPr b="1" i="1" lang="en-GB" sz="1562">
                <a:solidFill>
                  <a:schemeClr val="lt1"/>
                </a:solidFill>
                <a:latin typeface="Comfortaa"/>
                <a:ea typeface="Comfortaa"/>
                <a:cs typeface="Comfortaa"/>
                <a:sym typeface="Comfortaa"/>
              </a:rPr>
              <a:t>Thank you!</a:t>
            </a:r>
            <a:endParaRPr b="1" i="1" sz="1562">
              <a:solidFill>
                <a:schemeClr val="lt1"/>
              </a:solidFill>
              <a:latin typeface="Comfortaa"/>
              <a:ea typeface="Comfortaa"/>
              <a:cs typeface="Comfortaa"/>
              <a:sym typeface="Comfortaa"/>
            </a:endParaRPr>
          </a:p>
        </p:txBody>
      </p:sp>
      <p:pic>
        <p:nvPicPr>
          <p:cNvPr id="146" name="Google Shape;146;p19"/>
          <p:cNvPicPr preferRelativeResize="0"/>
          <p:nvPr/>
        </p:nvPicPr>
        <p:blipFill>
          <a:blip r:embed="rId10">
            <a:alphaModFix/>
          </a:blip>
          <a:stretch>
            <a:fillRect/>
          </a:stretch>
        </p:blipFill>
        <p:spPr>
          <a:xfrm>
            <a:off x="193975" y="4142396"/>
            <a:ext cx="2011528" cy="811504"/>
          </a:xfrm>
          <a:prstGeom prst="rect">
            <a:avLst/>
          </a:prstGeom>
          <a:noFill/>
          <a:ln>
            <a:noFill/>
          </a:ln>
        </p:spPr>
      </p:pic>
      <p:sp>
        <p:nvSpPr>
          <p:cNvPr id="147" name="Google Shape;147;p19"/>
          <p:cNvSpPr/>
          <p:nvPr/>
        </p:nvSpPr>
        <p:spPr>
          <a:xfrm>
            <a:off x="1476007" y="3630850"/>
            <a:ext cx="1478700" cy="390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“Can we change the x in step size to a Real number” — Natalia</a:t>
            </a:r>
            <a:endParaRPr sz="900"/>
          </a:p>
        </p:txBody>
      </p:sp>
      <p:pic>
        <p:nvPicPr>
          <p:cNvPr id="148" name="Google Shape;148;p19"/>
          <p:cNvPicPr preferRelativeResize="0"/>
          <p:nvPr/>
        </p:nvPicPr>
        <p:blipFill>
          <a:blip r:embed="rId11">
            <a:alphaModFix/>
          </a:blip>
          <a:stretch>
            <a:fillRect/>
          </a:stretch>
        </p:blipFill>
        <p:spPr>
          <a:xfrm rot="2700000">
            <a:off x="6787725" y="436375"/>
            <a:ext cx="2341350" cy="777750"/>
          </a:xfrm>
          <a:prstGeom prst="rect">
            <a:avLst/>
          </a:prstGeom>
          <a:noFill/>
          <a:ln>
            <a:noFill/>
          </a:ln>
        </p:spPr>
      </p:pic>
      <p:sp>
        <p:nvSpPr>
          <p:cNvPr id="149" name="Google Shape;149;p19"/>
          <p:cNvSpPr txBox="1"/>
          <p:nvPr/>
        </p:nvSpPr>
        <p:spPr>
          <a:xfrm>
            <a:off x="-142350" y="1168050"/>
            <a:ext cx="927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sz="2400" u="sng">
                <a:solidFill>
                  <a:srgbClr val="FF0000"/>
                </a:solidFill>
                <a:highlight>
                  <a:srgbClr val="00FFFF"/>
                </a:highlight>
                <a:latin typeface="Comic Sans MS"/>
                <a:ea typeface="Comic Sans MS"/>
                <a:cs typeface="Comic Sans MS"/>
                <a:sym typeface="Comic Sans MS"/>
              </a:rPr>
              <a:t>DO </a:t>
            </a:r>
            <a:r>
              <a:rPr b="1" i="1" lang="en-GB" sz="2400" u="sng">
                <a:solidFill>
                  <a:srgbClr val="FF0000"/>
                </a:solidFill>
                <a:highlight>
                  <a:srgbClr val="FF9900"/>
                </a:highlight>
                <a:latin typeface="Comic Sans MS"/>
                <a:ea typeface="Comic Sans MS"/>
                <a:cs typeface="Comic Sans MS"/>
                <a:sym typeface="Comic Sans MS"/>
              </a:rPr>
              <a:t>WE </a:t>
            </a:r>
            <a:r>
              <a:rPr b="1" i="1" lang="en-GB" sz="2400" u="sng">
                <a:solidFill>
                  <a:srgbClr val="FF0000"/>
                </a:solidFill>
                <a:highlight>
                  <a:srgbClr val="0000FF"/>
                </a:highlight>
                <a:latin typeface="Comic Sans MS"/>
                <a:ea typeface="Comic Sans MS"/>
                <a:cs typeface="Comic Sans MS"/>
                <a:sym typeface="Comic Sans MS"/>
              </a:rPr>
              <a:t>WANNA </a:t>
            </a:r>
            <a:r>
              <a:rPr b="1" i="1" lang="en-GB" sz="2400" u="sng">
                <a:solidFill>
                  <a:srgbClr val="FF0000"/>
                </a:solidFill>
                <a:highlight>
                  <a:srgbClr val="FF00FF"/>
                </a:highlight>
                <a:latin typeface="Comic Sans MS"/>
                <a:ea typeface="Comic Sans MS"/>
                <a:cs typeface="Comic Sans MS"/>
                <a:sym typeface="Comic Sans MS"/>
              </a:rPr>
              <a:t>DO </a:t>
            </a:r>
            <a:r>
              <a:rPr b="1" i="1" lang="en-GB" sz="2400" u="sng">
                <a:solidFill>
                  <a:srgbClr val="FF0000"/>
                </a:solidFill>
                <a:highlight>
                  <a:srgbClr val="00FF00"/>
                </a:highlight>
                <a:latin typeface="Comic Sans MS"/>
                <a:ea typeface="Comic Sans MS"/>
                <a:cs typeface="Comic Sans MS"/>
                <a:sym typeface="Comic Sans MS"/>
              </a:rPr>
              <a:t>LUNCH? </a:t>
            </a:r>
            <a:r>
              <a:rPr b="1" i="1" lang="en-GB" sz="2400" u="sng">
                <a:solidFill>
                  <a:srgbClr val="FF0000"/>
                </a:solidFill>
                <a:highlight>
                  <a:srgbClr val="4A86E8"/>
                </a:highlight>
                <a:latin typeface="Comic Sans MS"/>
                <a:ea typeface="Comic Sans MS"/>
                <a:cs typeface="Comic Sans MS"/>
                <a:sym typeface="Comic Sans MS"/>
              </a:rPr>
              <a:t>or</a:t>
            </a:r>
            <a:r>
              <a:rPr b="1" i="1" lang="en-GB" sz="2400" u="sng">
                <a:solidFill>
                  <a:srgbClr val="FF0000"/>
                </a:solidFill>
                <a:highlight>
                  <a:srgbClr val="FFFF00"/>
                </a:highlight>
                <a:latin typeface="Comic Sans MS"/>
                <a:ea typeface="Comic Sans MS"/>
                <a:cs typeface="Comic Sans MS"/>
                <a:sym typeface="Comic Sans MS"/>
              </a:rPr>
              <a:t> </a:t>
            </a:r>
            <a:r>
              <a:rPr b="1" i="1" lang="en-GB" sz="2400" u="sng">
                <a:solidFill>
                  <a:srgbClr val="FF0000"/>
                </a:solidFill>
                <a:highlight>
                  <a:srgbClr val="9900FF"/>
                </a:highlight>
                <a:latin typeface="Comic Sans MS"/>
                <a:ea typeface="Comic Sans MS"/>
                <a:cs typeface="Comic Sans MS"/>
                <a:sym typeface="Comic Sans MS"/>
              </a:rPr>
              <a:t>any </a:t>
            </a:r>
            <a:r>
              <a:rPr b="1" i="1" lang="en-GB" sz="2400" u="sng">
                <a:solidFill>
                  <a:srgbClr val="FF0000"/>
                </a:solidFill>
                <a:highlight>
                  <a:srgbClr val="000000"/>
                </a:highlight>
                <a:latin typeface="Comic Sans MS"/>
                <a:ea typeface="Comic Sans MS"/>
                <a:cs typeface="Comic Sans MS"/>
                <a:sym typeface="Comic Sans MS"/>
              </a:rPr>
              <a:t>time </a:t>
            </a:r>
            <a:r>
              <a:rPr b="1" i="1" lang="en-GB" sz="2400" u="sng">
                <a:solidFill>
                  <a:srgbClr val="FF0000"/>
                </a:solidFill>
                <a:highlight>
                  <a:srgbClr val="FFFF00"/>
                </a:highlight>
                <a:latin typeface="Comic Sans MS"/>
                <a:ea typeface="Comic Sans MS"/>
                <a:cs typeface="Comic Sans MS"/>
                <a:sym typeface="Comic Sans MS"/>
              </a:rPr>
              <a:t>now</a:t>
            </a:r>
            <a:r>
              <a:rPr b="1" i="1" lang="en-GB" sz="2400" u="sng">
                <a:solidFill>
                  <a:srgbClr val="FF0000"/>
                </a:solidFill>
                <a:highlight>
                  <a:srgbClr val="00FFFF"/>
                </a:highlight>
                <a:latin typeface="Comic Sans MS"/>
                <a:ea typeface="Comic Sans MS"/>
                <a:cs typeface="Comic Sans MS"/>
                <a:sym typeface="Comic Sans MS"/>
              </a:rPr>
              <a:t>:P XD</a:t>
            </a:r>
            <a:endParaRPr sz="100"/>
          </a:p>
        </p:txBody>
      </p:sp>
      <p:pic>
        <p:nvPicPr>
          <p:cNvPr id="150" name="Google Shape;150;p19"/>
          <p:cNvPicPr preferRelativeResize="0"/>
          <p:nvPr/>
        </p:nvPicPr>
        <p:blipFill>
          <a:blip r:embed="rId11">
            <a:alphaModFix/>
          </a:blip>
          <a:stretch>
            <a:fillRect/>
          </a:stretch>
        </p:blipFill>
        <p:spPr>
          <a:xfrm>
            <a:off x="6863925" y="436375"/>
            <a:ext cx="2341349" cy="777750"/>
          </a:xfrm>
          <a:prstGeom prst="rect">
            <a:avLst/>
          </a:prstGeom>
          <a:noFill/>
          <a:ln>
            <a:noFill/>
          </a:ln>
        </p:spPr>
      </p:pic>
      <p:pic>
        <p:nvPicPr>
          <p:cNvPr id="151" name="Google Shape;151;p19"/>
          <p:cNvPicPr preferRelativeResize="0"/>
          <p:nvPr/>
        </p:nvPicPr>
        <p:blipFill>
          <a:blip r:embed="rId11">
            <a:alphaModFix/>
          </a:blip>
          <a:stretch>
            <a:fillRect/>
          </a:stretch>
        </p:blipFill>
        <p:spPr>
          <a:xfrm rot="-1614897">
            <a:off x="6863925" y="817375"/>
            <a:ext cx="2341349" cy="777750"/>
          </a:xfrm>
          <a:prstGeom prst="rect">
            <a:avLst/>
          </a:prstGeom>
          <a:noFill/>
          <a:ln>
            <a:noFill/>
          </a:ln>
        </p:spPr>
      </p:pic>
      <p:pic>
        <p:nvPicPr>
          <p:cNvPr id="152" name="Google Shape;152;p19"/>
          <p:cNvPicPr preferRelativeResize="0"/>
          <p:nvPr/>
        </p:nvPicPr>
        <p:blipFill>
          <a:blip r:embed="rId12">
            <a:alphaModFix/>
          </a:blip>
          <a:stretch>
            <a:fillRect/>
          </a:stretch>
        </p:blipFill>
        <p:spPr>
          <a:xfrm rot="-3151295">
            <a:off x="7028612" y="1256150"/>
            <a:ext cx="2562538" cy="572700"/>
          </a:xfrm>
          <a:prstGeom prst="rect">
            <a:avLst/>
          </a:prstGeom>
          <a:noFill/>
          <a:ln>
            <a:noFill/>
          </a:ln>
        </p:spPr>
      </p:pic>
      <p:grpSp>
        <p:nvGrpSpPr>
          <p:cNvPr id="153" name="Google Shape;153;p19"/>
          <p:cNvGrpSpPr/>
          <p:nvPr/>
        </p:nvGrpSpPr>
        <p:grpSpPr>
          <a:xfrm>
            <a:off x="5019518" y="3509531"/>
            <a:ext cx="1643941" cy="633544"/>
            <a:chOff x="4201775" y="1329225"/>
            <a:chExt cx="4347900" cy="1675600"/>
          </a:xfrm>
        </p:grpSpPr>
        <p:grpSp>
          <p:nvGrpSpPr>
            <p:cNvPr id="154" name="Google Shape;154;p19"/>
            <p:cNvGrpSpPr/>
            <p:nvPr/>
          </p:nvGrpSpPr>
          <p:grpSpPr>
            <a:xfrm>
              <a:off x="4201775" y="1329225"/>
              <a:ext cx="4347900" cy="1619100"/>
              <a:chOff x="4201775" y="1329225"/>
              <a:chExt cx="4347900" cy="1619100"/>
            </a:xfrm>
          </p:grpSpPr>
          <p:sp>
            <p:nvSpPr>
              <p:cNvPr id="155" name="Google Shape;155;p19"/>
              <p:cNvSpPr/>
              <p:nvPr/>
            </p:nvSpPr>
            <p:spPr>
              <a:xfrm>
                <a:off x="4201775" y="1329225"/>
                <a:ext cx="4347900" cy="1619100"/>
              </a:xfrm>
              <a:prstGeom prst="bevel">
                <a:avLst>
                  <a:gd fmla="val 12500" name="adj"/>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9"/>
              <p:cNvPicPr preferRelativeResize="0"/>
              <p:nvPr/>
            </p:nvPicPr>
            <p:blipFill>
              <a:blip r:embed="rId13">
                <a:alphaModFix/>
              </a:blip>
              <a:stretch>
                <a:fillRect/>
              </a:stretch>
            </p:blipFill>
            <p:spPr>
              <a:xfrm>
                <a:off x="4393200" y="1539974"/>
                <a:ext cx="3956375" cy="1197600"/>
              </a:xfrm>
              <a:prstGeom prst="rect">
                <a:avLst/>
              </a:prstGeom>
              <a:noFill/>
              <a:ln>
                <a:noFill/>
              </a:ln>
            </p:spPr>
          </p:pic>
        </p:grpSp>
        <p:sp>
          <p:nvSpPr>
            <p:cNvPr id="157" name="Google Shape;157;p19"/>
            <p:cNvSpPr/>
            <p:nvPr/>
          </p:nvSpPr>
          <p:spPr>
            <a:xfrm>
              <a:off x="5269175" y="2699725"/>
              <a:ext cx="2204400" cy="305100"/>
            </a:xfrm>
            <a:prstGeom prst="horizontalScroll">
              <a:avLst>
                <a:gd fmla="val 125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500">
                  <a:latin typeface="Indie Flower"/>
                  <a:ea typeface="Indie Flower"/>
                  <a:cs typeface="Indie Flower"/>
                  <a:sym typeface="Indie Flower"/>
                </a:rPr>
                <a:t>Humans are just...</a:t>
              </a:r>
              <a:endParaRPr sz="500">
                <a:latin typeface="Indie Flower"/>
                <a:ea typeface="Indie Flower"/>
                <a:cs typeface="Indie Flower"/>
                <a:sym typeface="Indie Flower"/>
              </a:endParaRPr>
            </a:p>
          </p:txBody>
        </p:sp>
      </p:grpSp>
      <p:sp>
        <p:nvSpPr>
          <p:cNvPr id="158" name="Google Shape;158;p19"/>
          <p:cNvSpPr txBox="1"/>
          <p:nvPr/>
        </p:nvSpPr>
        <p:spPr>
          <a:xfrm>
            <a:off x="7730450" y="445650"/>
            <a:ext cx="89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solidFill>
                  <a:schemeClr val="accent4"/>
                </a:solidFill>
                <a:highlight>
                  <a:schemeClr val="accent6"/>
                </a:highlight>
              </a:rPr>
              <a:t>“</a:t>
            </a:r>
            <a:r>
              <a:rPr b="1" i="1" lang="en-GB">
                <a:solidFill>
                  <a:schemeClr val="accent4"/>
                </a:solidFill>
                <a:highlight>
                  <a:schemeClr val="accent6"/>
                </a:highlight>
              </a:rPr>
              <a:t>Let’s s</a:t>
            </a:r>
            <a:r>
              <a:rPr b="1" i="1" lang="en-GB">
                <a:solidFill>
                  <a:schemeClr val="accent4"/>
                </a:solidFill>
                <a:highlight>
                  <a:schemeClr val="accent6"/>
                </a:highlight>
              </a:rPr>
              <a:t>ort</a:t>
            </a:r>
            <a:endParaRPr b="1" i="1">
              <a:solidFill>
                <a:schemeClr val="accent4"/>
              </a:solidFill>
              <a:highlight>
                <a:schemeClr val="accent6"/>
              </a:highlight>
            </a:endParaRPr>
          </a:p>
          <a:p>
            <a:pPr indent="0" lvl="0" marL="0" rtl="0" algn="l">
              <a:spcBef>
                <a:spcPts val="0"/>
              </a:spcBef>
              <a:spcAft>
                <a:spcPts val="0"/>
              </a:spcAft>
              <a:buNone/>
            </a:pPr>
            <a:r>
              <a:rPr b="1" i="1" lang="en-GB">
                <a:solidFill>
                  <a:schemeClr val="accent4"/>
                </a:solidFill>
                <a:highlight>
                  <a:schemeClr val="accent6"/>
                </a:highlight>
              </a:rPr>
              <a:t>cards?”</a:t>
            </a:r>
            <a:endParaRPr b="1" i="1">
              <a:solidFill>
                <a:schemeClr val="accent4"/>
              </a:solidFill>
              <a:highlight>
                <a:schemeClr val="accent6"/>
              </a:highlight>
            </a:endParaRPr>
          </a:p>
        </p:txBody>
      </p:sp>
      <p:sp>
        <p:nvSpPr>
          <p:cNvPr id="159" name="Google Shape;159;p19"/>
          <p:cNvSpPr txBox="1"/>
          <p:nvPr/>
        </p:nvSpPr>
        <p:spPr>
          <a:xfrm>
            <a:off x="76200" y="2523150"/>
            <a:ext cx="10344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400"/>
              </a:spcAft>
              <a:buNone/>
            </a:pPr>
            <a:r>
              <a:rPr lang="en-GB" sz="1200" u="sng">
                <a:solidFill>
                  <a:srgbClr val="00FFFF"/>
                </a:solidFill>
                <a:highlight>
                  <a:srgbClr val="FF0000"/>
                </a:highlight>
                <a:hlinkClick r:id="rId14">
                  <a:extLst>
                    <a:ext uri="{A12FA001-AC4F-418D-AE19-62706E023703}">
                      <ahyp:hlinkClr val="tx"/>
                    </a:ext>
                  </a:extLst>
                </a:hlinkClick>
              </a:rPr>
              <a:t>TOP 10 Q-LEARNING MODELS DEEPMIND DOESN'T WANT YOU TO KNOW ABOUT!!!</a:t>
            </a:r>
            <a:r>
              <a:rPr lang="en-GB" sz="1200">
                <a:solidFill>
                  <a:srgbClr val="00FFFF"/>
                </a:solidFill>
                <a:highlight>
                  <a:srgbClr val="FF0000"/>
                </a:highlight>
              </a:rPr>
              <a:t> </a:t>
            </a:r>
            <a:endParaRPr sz="1200"/>
          </a:p>
        </p:txBody>
      </p:sp>
      <p:sp>
        <p:nvSpPr>
          <p:cNvPr id="160" name="Google Shape;160;p19"/>
          <p:cNvSpPr txBox="1"/>
          <p:nvPr/>
        </p:nvSpPr>
        <p:spPr>
          <a:xfrm>
            <a:off x="7800825" y="4869500"/>
            <a:ext cx="151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00FFFF"/>
                </a:solidFill>
              </a:rPr>
              <a:t>Mercy Bouquet!!</a:t>
            </a:r>
            <a:endParaRPr sz="800">
              <a:solidFill>
                <a:srgbClr val="00FFFF"/>
              </a:solidFill>
            </a:endParaRPr>
          </a:p>
        </p:txBody>
      </p:sp>
      <p:sp>
        <p:nvSpPr>
          <p:cNvPr id="161" name="Google Shape;161;p19"/>
          <p:cNvSpPr txBox="1"/>
          <p:nvPr/>
        </p:nvSpPr>
        <p:spPr>
          <a:xfrm>
            <a:off x="6806100" y="4401000"/>
            <a:ext cx="236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FF00FF"/>
                </a:solidFill>
              </a:rPr>
              <a:t>Kiitos ihan vitusti</a:t>
            </a:r>
            <a:endParaRPr sz="1300">
              <a:solidFill>
                <a:srgbClr val="FF00FF"/>
              </a:solidFill>
            </a:endParaRPr>
          </a:p>
        </p:txBody>
      </p:sp>
      <p:sp>
        <p:nvSpPr>
          <p:cNvPr id="162" name="Google Shape;162;p19"/>
          <p:cNvSpPr txBox="1"/>
          <p:nvPr/>
        </p:nvSpPr>
        <p:spPr>
          <a:xfrm>
            <a:off x="8301575" y="4408725"/>
            <a:ext cx="1005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a:solidFill>
                  <a:srgbClr val="93C47D"/>
                </a:solidFill>
              </a:rPr>
              <a:t>ধন্যবাদ..</a:t>
            </a:r>
            <a:endParaRPr>
              <a:solidFill>
                <a:srgbClr val="93C47D"/>
              </a:solidFill>
            </a:endParaRPr>
          </a:p>
          <a:p>
            <a:pPr indent="0" lvl="0" marL="0" rtl="0" algn="l">
              <a:spcBef>
                <a:spcPts val="0"/>
              </a:spcBef>
              <a:spcAft>
                <a:spcPts val="0"/>
              </a:spcAft>
              <a:buNone/>
            </a:pPr>
            <a:r>
              <a:t/>
            </a:r>
            <a:endParaRPr>
              <a:solidFill>
                <a:srgbClr val="93C47D"/>
              </a:solidFill>
            </a:endParaRPr>
          </a:p>
        </p:txBody>
      </p:sp>
      <p:sp>
        <p:nvSpPr>
          <p:cNvPr id="163" name="Google Shape;163;p19"/>
          <p:cNvSpPr txBox="1"/>
          <p:nvPr/>
        </p:nvSpPr>
        <p:spPr>
          <a:xfrm>
            <a:off x="69050" y="46025"/>
            <a:ext cx="243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n-GB" sz="1000">
                <a:solidFill>
                  <a:schemeClr val="accent1"/>
                </a:solidFill>
                <a:latin typeface="Nunito"/>
                <a:ea typeface="Nunito"/>
                <a:cs typeface="Nunito"/>
                <a:sym typeface="Nunito"/>
              </a:rPr>
              <a:t>DO WE NEED AN EPILEPSY WARNING BEFORE THIS SLIDE??</a:t>
            </a:r>
            <a:endParaRPr i="1" sz="1000">
              <a:solidFill>
                <a:schemeClr val="accent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idx="1" type="body"/>
          </p:nvPr>
        </p:nvSpPr>
        <p:spPr>
          <a:xfrm>
            <a:off x="464100" y="404700"/>
            <a:ext cx="8205600" cy="134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solidFill>
                  <a:schemeClr val="lt1"/>
                </a:solidFill>
                <a:latin typeface="Nunito"/>
                <a:ea typeface="Nunito"/>
                <a:cs typeface="Nunito"/>
                <a:sym typeface="Nunito"/>
              </a:rPr>
              <a:t>Thanks to Sanjukta, Hanifa.</a:t>
            </a:r>
            <a:endParaRPr>
              <a:solidFill>
                <a:schemeClr val="lt1"/>
              </a:solidFill>
              <a:latin typeface="Nunito"/>
              <a:ea typeface="Nunito"/>
              <a:cs typeface="Nunito"/>
              <a:sym typeface="Nunito"/>
            </a:endParaRPr>
          </a:p>
          <a:p>
            <a:pPr indent="0" lvl="0" marL="0" rtl="0" algn="l">
              <a:spcBef>
                <a:spcPts val="1200"/>
              </a:spcBef>
              <a:spcAft>
                <a:spcPts val="0"/>
              </a:spcAft>
              <a:buNone/>
            </a:pPr>
            <a:r>
              <a:rPr lang="en-GB">
                <a:solidFill>
                  <a:schemeClr val="lt1"/>
                </a:solidFill>
                <a:latin typeface="Nunito"/>
                <a:ea typeface="Nunito"/>
                <a:cs typeface="Nunito"/>
                <a:sym typeface="Nunito"/>
              </a:rPr>
              <a:t>Thanks to Radhimas, Jin and Michael.</a:t>
            </a:r>
            <a:endParaRPr>
              <a:solidFill>
                <a:schemeClr val="lt1"/>
              </a:solidFill>
              <a:latin typeface="Nunito"/>
              <a:ea typeface="Nunito"/>
              <a:cs typeface="Nunito"/>
              <a:sym typeface="Nunito"/>
            </a:endParaRPr>
          </a:p>
          <a:p>
            <a:pPr indent="0" lvl="0" marL="0" rtl="0" algn="l">
              <a:spcBef>
                <a:spcPts val="1200"/>
              </a:spcBef>
              <a:spcAft>
                <a:spcPts val="1200"/>
              </a:spcAft>
              <a:buNone/>
            </a:pPr>
            <a:r>
              <a:rPr lang="en-GB">
                <a:solidFill>
                  <a:schemeClr val="lt1"/>
                </a:solidFill>
                <a:latin typeface="Nunito"/>
                <a:ea typeface="Nunito"/>
                <a:cs typeface="Nunito"/>
                <a:sym typeface="Nunito"/>
              </a:rPr>
              <a:t>And big thanks to </a:t>
            </a:r>
            <a:r>
              <a:rPr i="1" lang="en-GB">
                <a:solidFill>
                  <a:srgbClr val="D5A6BD"/>
                </a:solidFill>
                <a:latin typeface="Nunito"/>
                <a:ea typeface="Nunito"/>
                <a:cs typeface="Nunito"/>
                <a:sym typeface="Nunito"/>
              </a:rPr>
              <a:t>Neuromatch</a:t>
            </a:r>
            <a:r>
              <a:rPr lang="en-GB">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p:txBody>
      </p:sp>
      <p:sp>
        <p:nvSpPr>
          <p:cNvPr id="169" name="Google Shape;169;p20"/>
          <p:cNvSpPr txBox="1"/>
          <p:nvPr>
            <p:ph idx="1" type="body"/>
          </p:nvPr>
        </p:nvSpPr>
        <p:spPr>
          <a:xfrm>
            <a:off x="464100" y="1826850"/>
            <a:ext cx="8520600" cy="5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000">
                <a:solidFill>
                  <a:srgbClr val="B6D7A8"/>
                </a:solidFill>
                <a:latin typeface="Nunito"/>
                <a:ea typeface="Nunito"/>
                <a:cs typeface="Nunito"/>
                <a:sym typeface="Nunito"/>
              </a:rPr>
              <a:t>Who we are (where, when, and why we are)</a:t>
            </a:r>
            <a:endParaRPr>
              <a:solidFill>
                <a:srgbClr val="B6D7A8"/>
              </a:solidFill>
              <a:latin typeface="Nunito"/>
              <a:ea typeface="Nunito"/>
              <a:cs typeface="Nunito"/>
              <a:sym typeface="Nunito"/>
            </a:endParaRPr>
          </a:p>
        </p:txBody>
      </p:sp>
      <p:pic>
        <p:nvPicPr>
          <p:cNvPr id="170" name="Google Shape;170;p20"/>
          <p:cNvPicPr preferRelativeResize="0"/>
          <p:nvPr/>
        </p:nvPicPr>
        <p:blipFill>
          <a:blip r:embed="rId3">
            <a:alphaModFix/>
          </a:blip>
          <a:stretch>
            <a:fillRect/>
          </a:stretch>
        </p:blipFill>
        <p:spPr>
          <a:xfrm>
            <a:off x="8068169" y="54040"/>
            <a:ext cx="1057799" cy="1028700"/>
          </a:xfrm>
          <a:prstGeom prst="rect">
            <a:avLst/>
          </a:prstGeom>
          <a:noFill/>
          <a:ln>
            <a:noFill/>
          </a:ln>
        </p:spPr>
      </p:pic>
      <p:grpSp>
        <p:nvGrpSpPr>
          <p:cNvPr id="171" name="Google Shape;171;p20"/>
          <p:cNvGrpSpPr/>
          <p:nvPr/>
        </p:nvGrpSpPr>
        <p:grpSpPr>
          <a:xfrm>
            <a:off x="1924141" y="2374852"/>
            <a:ext cx="2484296" cy="746100"/>
            <a:chOff x="421529" y="3274315"/>
            <a:chExt cx="2484296" cy="746100"/>
          </a:xfrm>
        </p:grpSpPr>
        <p:pic>
          <p:nvPicPr>
            <p:cNvPr id="172" name="Google Shape;172;p20"/>
            <p:cNvPicPr preferRelativeResize="0"/>
            <p:nvPr/>
          </p:nvPicPr>
          <p:blipFill rotWithShape="1">
            <a:blip r:embed="rId4">
              <a:alphaModFix/>
            </a:blip>
            <a:srcRect b="16452" l="20343" r="29190" t="12846"/>
            <a:stretch/>
          </p:blipFill>
          <p:spPr>
            <a:xfrm flipH="1" rot="10123516">
              <a:off x="476408" y="3333805"/>
              <a:ext cx="670541" cy="627121"/>
            </a:xfrm>
            <a:prstGeom prst="ellipse">
              <a:avLst/>
            </a:prstGeom>
            <a:noFill/>
            <a:ln cap="flat" cmpd="sng" w="9525">
              <a:solidFill>
                <a:srgbClr val="B6D7A8"/>
              </a:solidFill>
              <a:prstDash val="solid"/>
              <a:round/>
              <a:headEnd len="sm" w="sm" type="none"/>
              <a:tailEnd len="sm" w="sm" type="none"/>
            </a:ln>
          </p:spPr>
        </p:pic>
        <p:sp>
          <p:nvSpPr>
            <p:cNvPr id="173" name="Google Shape;173;p20"/>
            <p:cNvSpPr txBox="1"/>
            <p:nvPr/>
          </p:nvSpPr>
          <p:spPr>
            <a:xfrm>
              <a:off x="1231525" y="3377900"/>
              <a:ext cx="1674300" cy="538800"/>
            </a:xfrm>
            <a:prstGeom prst="rect">
              <a:avLst/>
            </a:prstGeom>
            <a:noFill/>
            <a:ln>
              <a:noFill/>
            </a:ln>
          </p:spPr>
          <p:txBody>
            <a:bodyPr anchorCtr="0" anchor="t" bIns="0" lIns="91425" spcFirstLastPara="1" rIns="91425" wrap="square" tIns="0">
              <a:spAutoFit/>
            </a:bodyPr>
            <a:lstStyle/>
            <a:p>
              <a:pPr indent="0" lvl="0" marL="0" rtl="0" algn="l">
                <a:lnSpc>
                  <a:spcPct val="150000"/>
                </a:lnSpc>
                <a:spcBef>
                  <a:spcPts val="0"/>
                </a:spcBef>
                <a:spcAft>
                  <a:spcPts val="0"/>
                </a:spcAft>
                <a:buNone/>
              </a:pPr>
              <a:r>
                <a:rPr lang="en-GB">
                  <a:solidFill>
                    <a:schemeClr val="accent4"/>
                  </a:solidFill>
                  <a:latin typeface="Nunito"/>
                  <a:ea typeface="Nunito"/>
                  <a:cs typeface="Nunito"/>
                  <a:sym typeface="Nunito"/>
                </a:rPr>
                <a:t>Joel Vasama</a:t>
              </a:r>
              <a:endParaRPr>
                <a:solidFill>
                  <a:schemeClr val="accent4"/>
                </a:solidFill>
                <a:latin typeface="Nunito"/>
                <a:ea typeface="Nunito"/>
                <a:cs typeface="Nunito"/>
                <a:sym typeface="Nunito"/>
              </a:endParaRPr>
            </a:p>
            <a:p>
              <a:pPr indent="0" lvl="0" marL="0" rtl="0" algn="l">
                <a:lnSpc>
                  <a:spcPct val="115000"/>
                </a:lnSpc>
                <a:spcBef>
                  <a:spcPts val="0"/>
                </a:spcBef>
                <a:spcAft>
                  <a:spcPts val="0"/>
                </a:spcAft>
                <a:buNone/>
              </a:pPr>
              <a:r>
                <a:rPr lang="en-GB">
                  <a:solidFill>
                    <a:schemeClr val="lt1"/>
                  </a:solidFill>
                  <a:latin typeface="Nunito"/>
                  <a:ea typeface="Nunito"/>
                  <a:cs typeface="Nunito"/>
                  <a:sym typeface="Nunito"/>
                </a:rPr>
                <a:t>      @Joku_joel</a:t>
              </a:r>
              <a:endParaRPr>
                <a:solidFill>
                  <a:schemeClr val="lt1"/>
                </a:solidFill>
                <a:latin typeface="Nunito"/>
                <a:ea typeface="Nunito"/>
                <a:cs typeface="Nunito"/>
                <a:sym typeface="Nunito"/>
              </a:endParaRPr>
            </a:p>
          </p:txBody>
        </p:sp>
      </p:grpSp>
      <p:pic>
        <p:nvPicPr>
          <p:cNvPr id="174" name="Google Shape;174;p20"/>
          <p:cNvPicPr preferRelativeResize="0"/>
          <p:nvPr/>
        </p:nvPicPr>
        <p:blipFill>
          <a:blip r:embed="rId5">
            <a:alphaModFix/>
          </a:blip>
          <a:stretch>
            <a:fillRect/>
          </a:stretch>
        </p:blipFill>
        <p:spPr>
          <a:xfrm rot="10800000">
            <a:off x="8085475" y="50700"/>
            <a:ext cx="1003023" cy="1017451"/>
          </a:xfrm>
          <a:prstGeom prst="rect">
            <a:avLst/>
          </a:prstGeom>
          <a:noFill/>
          <a:ln>
            <a:noFill/>
          </a:ln>
        </p:spPr>
      </p:pic>
      <p:pic>
        <p:nvPicPr>
          <p:cNvPr id="175" name="Google Shape;175;p20"/>
          <p:cNvPicPr preferRelativeResize="0"/>
          <p:nvPr/>
        </p:nvPicPr>
        <p:blipFill rotWithShape="1">
          <a:blip r:embed="rId4">
            <a:alphaModFix/>
          </a:blip>
          <a:srcRect b="16452" l="20343" r="29190" t="12846"/>
          <a:stretch/>
        </p:blipFill>
        <p:spPr>
          <a:xfrm rot="3164441">
            <a:off x="291250" y="3560326"/>
            <a:ext cx="670935" cy="626596"/>
          </a:xfrm>
          <a:prstGeom prst="ellipse">
            <a:avLst/>
          </a:prstGeom>
          <a:noFill/>
          <a:ln cap="flat" cmpd="sng" w="9525">
            <a:solidFill>
              <a:srgbClr val="B6D7A8"/>
            </a:solidFill>
            <a:prstDash val="solid"/>
            <a:round/>
            <a:headEnd len="sm" w="sm" type="none"/>
            <a:tailEnd len="sm" w="sm" type="none"/>
          </a:ln>
        </p:spPr>
      </p:pic>
      <p:grpSp>
        <p:nvGrpSpPr>
          <p:cNvPr id="176" name="Google Shape;176;p20"/>
          <p:cNvGrpSpPr/>
          <p:nvPr/>
        </p:nvGrpSpPr>
        <p:grpSpPr>
          <a:xfrm>
            <a:off x="964750" y="3985175"/>
            <a:ext cx="1927200" cy="550849"/>
            <a:chOff x="964750" y="3985175"/>
            <a:chExt cx="1927200" cy="550849"/>
          </a:xfrm>
        </p:grpSpPr>
        <p:sp>
          <p:nvSpPr>
            <p:cNvPr id="177" name="Google Shape;177;p20"/>
            <p:cNvSpPr txBox="1"/>
            <p:nvPr/>
          </p:nvSpPr>
          <p:spPr>
            <a:xfrm>
              <a:off x="964750" y="3985175"/>
              <a:ext cx="1927200" cy="538800"/>
            </a:xfrm>
            <a:prstGeom prst="rect">
              <a:avLst/>
            </a:prstGeom>
            <a:noFill/>
            <a:ln>
              <a:noFill/>
            </a:ln>
          </p:spPr>
          <p:txBody>
            <a:bodyPr anchorCtr="0" anchor="t" bIns="0" lIns="91425" spcFirstLastPara="1" rIns="91425" wrap="square" tIns="0">
              <a:spAutoFit/>
            </a:bodyPr>
            <a:lstStyle/>
            <a:p>
              <a:pPr indent="0" lvl="0" marL="0" rtl="0" algn="l">
                <a:lnSpc>
                  <a:spcPct val="150000"/>
                </a:lnSpc>
                <a:spcBef>
                  <a:spcPts val="0"/>
                </a:spcBef>
                <a:spcAft>
                  <a:spcPts val="0"/>
                </a:spcAft>
                <a:buClr>
                  <a:schemeClr val="dk1"/>
                </a:buClr>
                <a:buSzPts val="1100"/>
                <a:buFont typeface="Arial"/>
                <a:buNone/>
              </a:pPr>
              <a:r>
                <a:rPr lang="en-GB">
                  <a:solidFill>
                    <a:schemeClr val="accent4"/>
                  </a:solidFill>
                  <a:latin typeface="Nunito"/>
                  <a:ea typeface="Nunito"/>
                  <a:cs typeface="Nunito"/>
                  <a:sym typeface="Nunito"/>
                </a:rPr>
                <a:t>Markus Karlsson</a:t>
              </a:r>
              <a:endParaRPr>
                <a:solidFill>
                  <a:schemeClr val="accent4"/>
                </a:solidFill>
                <a:latin typeface="Nunito"/>
                <a:ea typeface="Nunito"/>
                <a:cs typeface="Nunito"/>
                <a:sym typeface="Nunito"/>
              </a:endParaRPr>
            </a:p>
            <a:p>
              <a:pPr indent="0" lvl="0" marL="0" rtl="0" algn="l">
                <a:lnSpc>
                  <a:spcPct val="115000"/>
                </a:lnSpc>
                <a:spcBef>
                  <a:spcPts val="0"/>
                </a:spcBef>
                <a:spcAft>
                  <a:spcPts val="0"/>
                </a:spcAft>
                <a:buNone/>
              </a:pPr>
              <a:r>
                <a:rPr lang="en-GB">
                  <a:solidFill>
                    <a:schemeClr val="lt1"/>
                  </a:solidFill>
                  <a:latin typeface="Nunito"/>
                  <a:ea typeface="Nunito"/>
                  <a:cs typeface="Nunito"/>
                  <a:sym typeface="Nunito"/>
                </a:rPr>
                <a:t>      </a:t>
              </a:r>
              <a:r>
                <a:rPr lang="en-GB">
                  <a:solidFill>
                    <a:schemeClr val="lt1"/>
                  </a:solidFill>
                  <a:latin typeface="Nunito"/>
                  <a:ea typeface="Nunito"/>
                  <a:cs typeface="Nunito"/>
                  <a:sym typeface="Nunito"/>
                </a:rPr>
                <a:t>@neuro_mk</a:t>
              </a:r>
              <a:endParaRPr>
                <a:solidFill>
                  <a:schemeClr val="lt1"/>
                </a:solidFill>
                <a:latin typeface="Nunito"/>
                <a:ea typeface="Nunito"/>
                <a:cs typeface="Nunito"/>
                <a:sym typeface="Nunito"/>
              </a:endParaRPr>
            </a:p>
          </p:txBody>
        </p:sp>
        <p:pic>
          <p:nvPicPr>
            <p:cNvPr id="178" name="Google Shape;178;p20"/>
            <p:cNvPicPr preferRelativeResize="0"/>
            <p:nvPr/>
          </p:nvPicPr>
          <p:blipFill>
            <a:blip r:embed="rId6">
              <a:alphaModFix/>
            </a:blip>
            <a:stretch>
              <a:fillRect/>
            </a:stretch>
          </p:blipFill>
          <p:spPr>
            <a:xfrm>
              <a:off x="1061575" y="4290875"/>
              <a:ext cx="245149" cy="245149"/>
            </a:xfrm>
            <a:prstGeom prst="rect">
              <a:avLst/>
            </a:prstGeom>
            <a:noFill/>
            <a:ln>
              <a:noFill/>
            </a:ln>
          </p:spPr>
        </p:pic>
      </p:grpSp>
      <p:grpSp>
        <p:nvGrpSpPr>
          <p:cNvPr id="179" name="Google Shape;179;p20"/>
          <p:cNvGrpSpPr/>
          <p:nvPr/>
        </p:nvGrpSpPr>
        <p:grpSpPr>
          <a:xfrm>
            <a:off x="3163543" y="4135271"/>
            <a:ext cx="2629157" cy="627300"/>
            <a:chOff x="4684393" y="2797596"/>
            <a:chExt cx="2629157" cy="627300"/>
          </a:xfrm>
        </p:grpSpPr>
        <p:grpSp>
          <p:nvGrpSpPr>
            <p:cNvPr id="180" name="Google Shape;180;p20"/>
            <p:cNvGrpSpPr/>
            <p:nvPr/>
          </p:nvGrpSpPr>
          <p:grpSpPr>
            <a:xfrm>
              <a:off x="4684393" y="2797596"/>
              <a:ext cx="2629157" cy="627300"/>
              <a:chOff x="3986493" y="3333371"/>
              <a:chExt cx="2629157" cy="627300"/>
            </a:xfrm>
          </p:grpSpPr>
          <p:pic>
            <p:nvPicPr>
              <p:cNvPr id="181" name="Google Shape;181;p20"/>
              <p:cNvPicPr preferRelativeResize="0"/>
              <p:nvPr/>
            </p:nvPicPr>
            <p:blipFill rotWithShape="1">
              <a:blip r:embed="rId4">
                <a:alphaModFix/>
              </a:blip>
              <a:srcRect b="16452" l="20343" r="29190" t="12846"/>
              <a:stretch/>
            </p:blipFill>
            <p:spPr>
              <a:xfrm rot="-3075">
                <a:off x="3986493" y="3333671"/>
                <a:ext cx="670800" cy="626700"/>
              </a:xfrm>
              <a:prstGeom prst="ellipse">
                <a:avLst/>
              </a:prstGeom>
              <a:noFill/>
              <a:ln cap="flat" cmpd="sng" w="9525">
                <a:solidFill>
                  <a:srgbClr val="B6D7A8"/>
                </a:solidFill>
                <a:prstDash val="solid"/>
                <a:round/>
                <a:headEnd len="sm" w="sm" type="none"/>
                <a:tailEnd len="sm" w="sm" type="none"/>
              </a:ln>
            </p:spPr>
          </p:pic>
          <p:sp>
            <p:nvSpPr>
              <p:cNvPr id="182" name="Google Shape;182;p20"/>
              <p:cNvSpPr txBox="1"/>
              <p:nvPr/>
            </p:nvSpPr>
            <p:spPr>
              <a:xfrm>
                <a:off x="4736150" y="3377825"/>
                <a:ext cx="1879500" cy="538800"/>
              </a:xfrm>
              <a:prstGeom prst="rect">
                <a:avLst/>
              </a:prstGeom>
              <a:noFill/>
              <a:ln>
                <a:noFill/>
              </a:ln>
            </p:spPr>
            <p:txBody>
              <a:bodyPr anchorCtr="0" anchor="t" bIns="0" lIns="91425" spcFirstLastPara="1" rIns="91425" wrap="square" tIns="0">
                <a:spAutoFit/>
              </a:bodyPr>
              <a:lstStyle/>
              <a:p>
                <a:pPr indent="0" lvl="0" marL="0" rtl="0" algn="l">
                  <a:lnSpc>
                    <a:spcPct val="150000"/>
                  </a:lnSpc>
                  <a:spcBef>
                    <a:spcPts val="0"/>
                  </a:spcBef>
                  <a:spcAft>
                    <a:spcPts val="0"/>
                  </a:spcAft>
                  <a:buNone/>
                </a:pPr>
                <a:r>
                  <a:rPr lang="en-GB">
                    <a:solidFill>
                      <a:schemeClr val="accent4"/>
                    </a:solidFill>
                    <a:latin typeface="Nunito"/>
                    <a:ea typeface="Nunito"/>
                    <a:cs typeface="Nunito"/>
                    <a:sym typeface="Nunito"/>
                  </a:rPr>
                  <a:t>Natalia Scharfenberg</a:t>
                </a:r>
                <a:endParaRPr>
                  <a:solidFill>
                    <a:schemeClr val="accent4"/>
                  </a:solidFill>
                  <a:latin typeface="Nunito"/>
                  <a:ea typeface="Nunito"/>
                  <a:cs typeface="Nunito"/>
                  <a:sym typeface="Nunito"/>
                </a:endParaRPr>
              </a:p>
              <a:p>
                <a:pPr indent="0" lvl="0" marL="0" rtl="0" algn="l">
                  <a:lnSpc>
                    <a:spcPct val="115000"/>
                  </a:lnSpc>
                  <a:spcBef>
                    <a:spcPts val="0"/>
                  </a:spcBef>
                  <a:spcAft>
                    <a:spcPts val="0"/>
                  </a:spcAft>
                  <a:buNone/>
                </a:pPr>
                <a:r>
                  <a:rPr lang="en-GB">
                    <a:solidFill>
                      <a:schemeClr val="lt1"/>
                    </a:solidFill>
                    <a:latin typeface="Nunito"/>
                    <a:ea typeface="Nunito"/>
                    <a:cs typeface="Nunito"/>
                    <a:sym typeface="Nunito"/>
                  </a:rPr>
                  <a:t>      @schrfb</a:t>
                </a:r>
                <a:endParaRPr>
                  <a:solidFill>
                    <a:schemeClr val="lt1"/>
                  </a:solidFill>
                  <a:latin typeface="Nunito"/>
                  <a:ea typeface="Nunito"/>
                  <a:cs typeface="Nunito"/>
                  <a:sym typeface="Nunito"/>
                </a:endParaRPr>
              </a:p>
            </p:txBody>
          </p:sp>
        </p:grpSp>
        <p:pic>
          <p:nvPicPr>
            <p:cNvPr id="183" name="Google Shape;183;p20"/>
            <p:cNvPicPr preferRelativeResize="0"/>
            <p:nvPr/>
          </p:nvPicPr>
          <p:blipFill>
            <a:blip r:embed="rId6">
              <a:alphaModFix/>
            </a:blip>
            <a:stretch>
              <a:fillRect/>
            </a:stretch>
          </p:blipFill>
          <p:spPr>
            <a:xfrm>
              <a:off x="5530875" y="3147750"/>
              <a:ext cx="245149" cy="245149"/>
            </a:xfrm>
            <a:prstGeom prst="rect">
              <a:avLst/>
            </a:prstGeom>
            <a:noFill/>
            <a:ln>
              <a:noFill/>
            </a:ln>
          </p:spPr>
        </p:pic>
      </p:grpSp>
      <p:grpSp>
        <p:nvGrpSpPr>
          <p:cNvPr id="184" name="Google Shape;184;p20"/>
          <p:cNvGrpSpPr/>
          <p:nvPr/>
        </p:nvGrpSpPr>
        <p:grpSpPr>
          <a:xfrm>
            <a:off x="6465438" y="3614595"/>
            <a:ext cx="2204112" cy="912600"/>
            <a:chOff x="4568238" y="2655245"/>
            <a:chExt cx="2204112" cy="912600"/>
          </a:xfrm>
        </p:grpSpPr>
        <p:grpSp>
          <p:nvGrpSpPr>
            <p:cNvPr id="185" name="Google Shape;185;p20"/>
            <p:cNvGrpSpPr/>
            <p:nvPr/>
          </p:nvGrpSpPr>
          <p:grpSpPr>
            <a:xfrm>
              <a:off x="4568238" y="2655245"/>
              <a:ext cx="2204112" cy="912600"/>
              <a:chOff x="3870338" y="3191020"/>
              <a:chExt cx="2204112" cy="912600"/>
            </a:xfrm>
          </p:grpSpPr>
          <p:pic>
            <p:nvPicPr>
              <p:cNvPr id="186" name="Google Shape;186;p20"/>
              <p:cNvPicPr preferRelativeResize="0"/>
              <p:nvPr/>
            </p:nvPicPr>
            <p:blipFill rotWithShape="1">
              <a:blip r:embed="rId4">
                <a:alphaModFix/>
              </a:blip>
              <a:srcRect b="16452" l="20343" r="29190" t="12846"/>
              <a:stretch/>
            </p:blipFill>
            <p:spPr>
              <a:xfrm flipH="1" rot="-3198568">
                <a:off x="3986437" y="3334029"/>
                <a:ext cx="670803" cy="626582"/>
              </a:xfrm>
              <a:prstGeom prst="ellipse">
                <a:avLst/>
              </a:prstGeom>
              <a:noFill/>
              <a:ln cap="flat" cmpd="sng" w="9525">
                <a:solidFill>
                  <a:srgbClr val="B6D7A8"/>
                </a:solidFill>
                <a:prstDash val="solid"/>
                <a:round/>
                <a:headEnd len="sm" w="sm" type="none"/>
                <a:tailEnd len="sm" w="sm" type="none"/>
              </a:ln>
            </p:spPr>
          </p:pic>
          <p:sp>
            <p:nvSpPr>
              <p:cNvPr id="187" name="Google Shape;187;p20"/>
              <p:cNvSpPr txBox="1"/>
              <p:nvPr/>
            </p:nvSpPr>
            <p:spPr>
              <a:xfrm>
                <a:off x="4736150" y="3377825"/>
                <a:ext cx="1338300" cy="538800"/>
              </a:xfrm>
              <a:prstGeom prst="rect">
                <a:avLst/>
              </a:prstGeom>
              <a:noFill/>
              <a:ln>
                <a:noFill/>
              </a:ln>
            </p:spPr>
            <p:txBody>
              <a:bodyPr anchorCtr="0" anchor="t" bIns="0" lIns="91425" spcFirstLastPara="1" rIns="91425" wrap="square" tIns="0">
                <a:spAutoFit/>
              </a:bodyPr>
              <a:lstStyle/>
              <a:p>
                <a:pPr indent="0" lvl="0" marL="0" rtl="0" algn="l">
                  <a:lnSpc>
                    <a:spcPct val="150000"/>
                  </a:lnSpc>
                  <a:spcBef>
                    <a:spcPts val="0"/>
                  </a:spcBef>
                  <a:spcAft>
                    <a:spcPts val="0"/>
                  </a:spcAft>
                  <a:buNone/>
                </a:pPr>
                <a:r>
                  <a:rPr lang="en-GB">
                    <a:solidFill>
                      <a:schemeClr val="accent4"/>
                    </a:solidFill>
                    <a:latin typeface="Nunito"/>
                    <a:ea typeface="Nunito"/>
                    <a:cs typeface="Nunito"/>
                    <a:sym typeface="Nunito"/>
                  </a:rPr>
                  <a:t>Anindita Basu</a:t>
                </a:r>
                <a:endParaRPr>
                  <a:solidFill>
                    <a:schemeClr val="accent4"/>
                  </a:solidFill>
                  <a:latin typeface="Nunito"/>
                  <a:ea typeface="Nunito"/>
                  <a:cs typeface="Nunito"/>
                  <a:sym typeface="Nunito"/>
                </a:endParaRPr>
              </a:p>
              <a:p>
                <a:pPr indent="0" lvl="0" marL="0" rtl="0" algn="l">
                  <a:lnSpc>
                    <a:spcPct val="115000"/>
                  </a:lnSpc>
                  <a:spcBef>
                    <a:spcPts val="0"/>
                  </a:spcBef>
                  <a:spcAft>
                    <a:spcPts val="0"/>
                  </a:spcAft>
                  <a:buNone/>
                </a:pPr>
                <a:r>
                  <a:rPr lang="en-GB">
                    <a:solidFill>
                      <a:schemeClr val="lt1"/>
                    </a:solidFill>
                    <a:latin typeface="Nunito"/>
                    <a:ea typeface="Nunito"/>
                    <a:cs typeface="Nunito"/>
                    <a:sym typeface="Nunito"/>
                  </a:rPr>
                  <a:t>      @a7dita</a:t>
                </a:r>
                <a:endParaRPr>
                  <a:solidFill>
                    <a:schemeClr val="lt1"/>
                  </a:solidFill>
                  <a:latin typeface="Nunito"/>
                  <a:ea typeface="Nunito"/>
                  <a:cs typeface="Nunito"/>
                  <a:sym typeface="Nunito"/>
                </a:endParaRPr>
              </a:p>
            </p:txBody>
          </p:sp>
        </p:grpSp>
        <p:pic>
          <p:nvPicPr>
            <p:cNvPr id="188" name="Google Shape;188;p20"/>
            <p:cNvPicPr preferRelativeResize="0"/>
            <p:nvPr/>
          </p:nvPicPr>
          <p:blipFill>
            <a:blip r:embed="rId6">
              <a:alphaModFix/>
            </a:blip>
            <a:stretch>
              <a:fillRect/>
            </a:stretch>
          </p:blipFill>
          <p:spPr>
            <a:xfrm>
              <a:off x="5530875" y="3147750"/>
              <a:ext cx="245149" cy="245149"/>
            </a:xfrm>
            <a:prstGeom prst="rect">
              <a:avLst/>
            </a:prstGeom>
            <a:noFill/>
            <a:ln>
              <a:noFill/>
            </a:ln>
          </p:spPr>
        </p:pic>
      </p:grpSp>
      <p:grpSp>
        <p:nvGrpSpPr>
          <p:cNvPr id="189" name="Google Shape;189;p20"/>
          <p:cNvGrpSpPr/>
          <p:nvPr/>
        </p:nvGrpSpPr>
        <p:grpSpPr>
          <a:xfrm>
            <a:off x="4627833" y="2361093"/>
            <a:ext cx="2627405" cy="770700"/>
            <a:chOff x="4617746" y="2726168"/>
            <a:chExt cx="2627405" cy="770700"/>
          </a:xfrm>
        </p:grpSpPr>
        <p:grpSp>
          <p:nvGrpSpPr>
            <p:cNvPr id="190" name="Google Shape;190;p20"/>
            <p:cNvGrpSpPr/>
            <p:nvPr/>
          </p:nvGrpSpPr>
          <p:grpSpPr>
            <a:xfrm>
              <a:off x="4617746" y="2726168"/>
              <a:ext cx="2627405" cy="770700"/>
              <a:chOff x="3919846" y="3261943"/>
              <a:chExt cx="2627405" cy="770700"/>
            </a:xfrm>
          </p:grpSpPr>
          <p:pic>
            <p:nvPicPr>
              <p:cNvPr id="191" name="Google Shape;191;p20"/>
              <p:cNvPicPr preferRelativeResize="0"/>
              <p:nvPr/>
            </p:nvPicPr>
            <p:blipFill rotWithShape="1">
              <a:blip r:embed="rId4">
                <a:alphaModFix/>
              </a:blip>
              <a:srcRect b="16452" l="20343" r="29190" t="12846"/>
              <a:stretch/>
            </p:blipFill>
            <p:spPr>
              <a:xfrm rot="9958943">
                <a:off x="3986050" y="3333840"/>
                <a:ext cx="671290" cy="626906"/>
              </a:xfrm>
              <a:prstGeom prst="ellipse">
                <a:avLst/>
              </a:prstGeom>
              <a:noFill/>
              <a:ln cap="flat" cmpd="sng" w="9525">
                <a:solidFill>
                  <a:srgbClr val="B6D7A8"/>
                </a:solidFill>
                <a:prstDash val="solid"/>
                <a:round/>
                <a:headEnd len="sm" w="sm" type="none"/>
                <a:tailEnd len="sm" w="sm" type="none"/>
              </a:ln>
            </p:spPr>
          </p:pic>
          <p:sp>
            <p:nvSpPr>
              <p:cNvPr id="192" name="Google Shape;192;p20"/>
              <p:cNvSpPr txBox="1"/>
              <p:nvPr/>
            </p:nvSpPr>
            <p:spPr>
              <a:xfrm>
                <a:off x="4736150" y="3377838"/>
                <a:ext cx="1811100" cy="538800"/>
              </a:xfrm>
              <a:prstGeom prst="rect">
                <a:avLst/>
              </a:prstGeom>
              <a:noFill/>
              <a:ln>
                <a:noFill/>
              </a:ln>
            </p:spPr>
            <p:txBody>
              <a:bodyPr anchorCtr="0" anchor="t" bIns="0" lIns="91425" spcFirstLastPara="1" rIns="91425" wrap="square" tIns="0">
                <a:spAutoFit/>
              </a:bodyPr>
              <a:lstStyle/>
              <a:p>
                <a:pPr indent="0" lvl="0" marL="0" rtl="0" algn="l">
                  <a:lnSpc>
                    <a:spcPct val="150000"/>
                  </a:lnSpc>
                  <a:spcBef>
                    <a:spcPts val="0"/>
                  </a:spcBef>
                  <a:spcAft>
                    <a:spcPts val="0"/>
                  </a:spcAft>
                  <a:buNone/>
                </a:pPr>
                <a:r>
                  <a:rPr lang="en-GB">
                    <a:solidFill>
                      <a:schemeClr val="accent4"/>
                    </a:solidFill>
                    <a:latin typeface="Nunito"/>
                    <a:ea typeface="Nunito"/>
                    <a:cs typeface="Nunito"/>
                    <a:sym typeface="Nunito"/>
                  </a:rPr>
                  <a:t>Ahmed Abdelsatar</a:t>
                </a:r>
                <a:endParaRPr>
                  <a:solidFill>
                    <a:schemeClr val="accent4"/>
                  </a:solidFill>
                  <a:latin typeface="Nunito"/>
                  <a:ea typeface="Nunito"/>
                  <a:cs typeface="Nunito"/>
                  <a:sym typeface="Nunito"/>
                </a:endParaRPr>
              </a:p>
              <a:p>
                <a:pPr indent="0" lvl="0" marL="0" rtl="0" algn="l">
                  <a:lnSpc>
                    <a:spcPct val="115000"/>
                  </a:lnSpc>
                  <a:spcBef>
                    <a:spcPts val="0"/>
                  </a:spcBef>
                  <a:spcAft>
                    <a:spcPts val="0"/>
                  </a:spcAft>
                  <a:buNone/>
                </a:pPr>
                <a:r>
                  <a:rPr lang="en-GB">
                    <a:solidFill>
                      <a:schemeClr val="lt1"/>
                    </a:solidFill>
                    <a:latin typeface="Nunito"/>
                    <a:ea typeface="Nunito"/>
                    <a:cs typeface="Nunito"/>
                    <a:sym typeface="Nunito"/>
                  </a:rPr>
                  <a:t>      @ah_abdelsatar</a:t>
                </a:r>
                <a:endParaRPr>
                  <a:solidFill>
                    <a:schemeClr val="lt1"/>
                  </a:solidFill>
                  <a:latin typeface="Nunito"/>
                  <a:ea typeface="Nunito"/>
                  <a:cs typeface="Nunito"/>
                  <a:sym typeface="Nunito"/>
                </a:endParaRPr>
              </a:p>
            </p:txBody>
          </p:sp>
        </p:grpSp>
        <p:pic>
          <p:nvPicPr>
            <p:cNvPr id="193" name="Google Shape;193;p20"/>
            <p:cNvPicPr preferRelativeResize="0"/>
            <p:nvPr/>
          </p:nvPicPr>
          <p:blipFill>
            <a:blip r:embed="rId6">
              <a:alphaModFix/>
            </a:blip>
            <a:stretch>
              <a:fillRect/>
            </a:stretch>
          </p:blipFill>
          <p:spPr>
            <a:xfrm>
              <a:off x="5530875" y="3147750"/>
              <a:ext cx="245149" cy="245149"/>
            </a:xfrm>
            <a:prstGeom prst="rect">
              <a:avLst/>
            </a:prstGeom>
            <a:noFill/>
            <a:ln>
              <a:noFill/>
            </a:ln>
          </p:spPr>
        </p:pic>
      </p:grpSp>
      <p:cxnSp>
        <p:nvCxnSpPr>
          <p:cNvPr id="194" name="Google Shape;194;p20"/>
          <p:cNvCxnSpPr/>
          <p:nvPr/>
        </p:nvCxnSpPr>
        <p:spPr>
          <a:xfrm>
            <a:off x="2470200" y="2810275"/>
            <a:ext cx="1818000" cy="738300"/>
          </a:xfrm>
          <a:prstGeom prst="straightConnector1">
            <a:avLst/>
          </a:prstGeom>
          <a:noFill/>
          <a:ln cap="flat" cmpd="sng" w="28575">
            <a:solidFill>
              <a:srgbClr val="FF0000"/>
            </a:solidFill>
            <a:prstDash val="solid"/>
            <a:round/>
            <a:headEnd len="med" w="med" type="none"/>
            <a:tailEnd len="med" w="med" type="none"/>
          </a:ln>
        </p:spPr>
      </p:cxnSp>
      <p:cxnSp>
        <p:nvCxnSpPr>
          <p:cNvPr id="195" name="Google Shape;195;p20"/>
          <p:cNvCxnSpPr/>
          <p:nvPr/>
        </p:nvCxnSpPr>
        <p:spPr>
          <a:xfrm>
            <a:off x="2287250" y="2850900"/>
            <a:ext cx="2001000" cy="714300"/>
          </a:xfrm>
          <a:prstGeom prst="straightConnector1">
            <a:avLst/>
          </a:prstGeom>
          <a:noFill/>
          <a:ln cap="flat" cmpd="sng" w="28575">
            <a:solidFill>
              <a:srgbClr val="FF0000"/>
            </a:solidFill>
            <a:prstDash val="solid"/>
            <a:round/>
            <a:headEnd len="med" w="med" type="none"/>
            <a:tailEnd len="med" w="med" type="none"/>
          </a:ln>
        </p:spPr>
      </p:cxnSp>
      <p:cxnSp>
        <p:nvCxnSpPr>
          <p:cNvPr id="196" name="Google Shape;196;p20"/>
          <p:cNvCxnSpPr/>
          <p:nvPr/>
        </p:nvCxnSpPr>
        <p:spPr>
          <a:xfrm flipH="1" rot="10800000">
            <a:off x="3454025" y="3582000"/>
            <a:ext cx="840000" cy="784200"/>
          </a:xfrm>
          <a:prstGeom prst="straightConnector1">
            <a:avLst/>
          </a:prstGeom>
          <a:noFill/>
          <a:ln cap="flat" cmpd="sng" w="28575">
            <a:solidFill>
              <a:srgbClr val="FF0000"/>
            </a:solidFill>
            <a:prstDash val="solid"/>
            <a:round/>
            <a:headEnd len="med" w="med" type="none"/>
            <a:tailEnd len="med" w="med" type="none"/>
          </a:ln>
        </p:spPr>
      </p:cxnSp>
      <p:cxnSp>
        <p:nvCxnSpPr>
          <p:cNvPr id="197" name="Google Shape;197;p20"/>
          <p:cNvCxnSpPr/>
          <p:nvPr/>
        </p:nvCxnSpPr>
        <p:spPr>
          <a:xfrm flipH="1" rot="10800000">
            <a:off x="778675" y="3554075"/>
            <a:ext cx="3537600" cy="378300"/>
          </a:xfrm>
          <a:prstGeom prst="straightConnector1">
            <a:avLst/>
          </a:prstGeom>
          <a:noFill/>
          <a:ln cap="flat" cmpd="sng" w="28575">
            <a:solidFill>
              <a:srgbClr val="FF0000"/>
            </a:solidFill>
            <a:prstDash val="solid"/>
            <a:round/>
            <a:headEnd len="med" w="med" type="none"/>
            <a:tailEnd len="med" w="med" type="none"/>
          </a:ln>
        </p:spPr>
      </p:cxnSp>
      <p:cxnSp>
        <p:nvCxnSpPr>
          <p:cNvPr id="198" name="Google Shape;198;p20"/>
          <p:cNvCxnSpPr/>
          <p:nvPr/>
        </p:nvCxnSpPr>
        <p:spPr>
          <a:xfrm flipH="1" rot="10800000">
            <a:off x="3626450" y="3582000"/>
            <a:ext cx="656400" cy="784200"/>
          </a:xfrm>
          <a:prstGeom prst="straightConnector1">
            <a:avLst/>
          </a:prstGeom>
          <a:noFill/>
          <a:ln cap="flat" cmpd="sng" w="28575">
            <a:solidFill>
              <a:srgbClr val="FF0000"/>
            </a:solidFill>
            <a:prstDash val="solid"/>
            <a:round/>
            <a:headEnd len="med" w="med" type="none"/>
            <a:tailEnd len="med" w="med" type="none"/>
          </a:ln>
        </p:spPr>
      </p:cxnSp>
      <p:cxnSp>
        <p:nvCxnSpPr>
          <p:cNvPr id="199" name="Google Shape;199;p20"/>
          <p:cNvCxnSpPr/>
          <p:nvPr/>
        </p:nvCxnSpPr>
        <p:spPr>
          <a:xfrm flipH="1">
            <a:off x="4299500" y="2836650"/>
            <a:ext cx="784200" cy="728700"/>
          </a:xfrm>
          <a:prstGeom prst="straightConnector1">
            <a:avLst/>
          </a:prstGeom>
          <a:noFill/>
          <a:ln cap="flat" cmpd="sng" w="28575">
            <a:solidFill>
              <a:srgbClr val="FF0000"/>
            </a:solidFill>
            <a:prstDash val="solid"/>
            <a:round/>
            <a:headEnd len="med" w="med" type="none"/>
            <a:tailEnd len="med" w="med" type="none"/>
          </a:ln>
        </p:spPr>
      </p:cxnSp>
      <p:cxnSp>
        <p:nvCxnSpPr>
          <p:cNvPr id="200" name="Google Shape;200;p20"/>
          <p:cNvCxnSpPr/>
          <p:nvPr/>
        </p:nvCxnSpPr>
        <p:spPr>
          <a:xfrm flipH="1">
            <a:off x="4305150" y="2864450"/>
            <a:ext cx="611700" cy="717600"/>
          </a:xfrm>
          <a:prstGeom prst="straightConnector1">
            <a:avLst/>
          </a:prstGeom>
          <a:noFill/>
          <a:ln cap="flat" cmpd="sng" w="28575">
            <a:solidFill>
              <a:srgbClr val="FF0000"/>
            </a:solidFill>
            <a:prstDash val="solid"/>
            <a:round/>
            <a:headEnd len="med" w="med" type="none"/>
            <a:tailEnd len="med" w="med" type="none"/>
          </a:ln>
        </p:spPr>
      </p:cxnSp>
      <p:cxnSp>
        <p:nvCxnSpPr>
          <p:cNvPr id="201" name="Google Shape;201;p20"/>
          <p:cNvCxnSpPr/>
          <p:nvPr/>
        </p:nvCxnSpPr>
        <p:spPr>
          <a:xfrm rot="10800000">
            <a:off x="4299450" y="3542925"/>
            <a:ext cx="2564100" cy="439500"/>
          </a:xfrm>
          <a:prstGeom prst="straightConnector1">
            <a:avLst/>
          </a:prstGeom>
          <a:noFill/>
          <a:ln cap="flat" cmpd="sng" w="28575">
            <a:solidFill>
              <a:srgbClr val="FF0000"/>
            </a:solidFill>
            <a:prstDash val="solid"/>
            <a:round/>
            <a:headEnd len="med" w="med" type="none"/>
            <a:tailEnd len="med" w="med" type="none"/>
          </a:ln>
        </p:spPr>
      </p:cxnSp>
      <p:cxnSp>
        <p:nvCxnSpPr>
          <p:cNvPr id="202" name="Google Shape;202;p20"/>
          <p:cNvCxnSpPr/>
          <p:nvPr/>
        </p:nvCxnSpPr>
        <p:spPr>
          <a:xfrm rot="10800000">
            <a:off x="4277200" y="3559725"/>
            <a:ext cx="2491800" cy="567300"/>
          </a:xfrm>
          <a:prstGeom prst="straightConnector1">
            <a:avLst/>
          </a:prstGeom>
          <a:noFill/>
          <a:ln cap="flat" cmpd="sng" w="28575">
            <a:solidFill>
              <a:srgbClr val="FF0000"/>
            </a:solidFill>
            <a:prstDash val="solid"/>
            <a:round/>
            <a:headEnd len="med" w="med" type="none"/>
            <a:tailEnd len="med" w="med" type="none"/>
          </a:ln>
        </p:spPr>
      </p:cxnSp>
      <p:cxnSp>
        <p:nvCxnSpPr>
          <p:cNvPr id="203" name="Google Shape;203;p20"/>
          <p:cNvCxnSpPr/>
          <p:nvPr/>
        </p:nvCxnSpPr>
        <p:spPr>
          <a:xfrm flipH="1" rot="10800000">
            <a:off x="684125" y="3570700"/>
            <a:ext cx="3626400" cy="211500"/>
          </a:xfrm>
          <a:prstGeom prst="straightConnector1">
            <a:avLst/>
          </a:prstGeom>
          <a:noFill/>
          <a:ln cap="flat" cmpd="sng" w="28575">
            <a:solidFill>
              <a:srgbClr val="FF0000"/>
            </a:solidFill>
            <a:prstDash val="solid"/>
            <a:round/>
            <a:headEnd len="med" w="med" type="none"/>
            <a:tailEnd len="med" w="med" type="none"/>
          </a:ln>
        </p:spPr>
      </p:cxnSp>
      <p:pic>
        <p:nvPicPr>
          <p:cNvPr id="204" name="Google Shape;204;p20"/>
          <p:cNvPicPr preferRelativeResize="0"/>
          <p:nvPr/>
        </p:nvPicPr>
        <p:blipFill>
          <a:blip r:embed="rId6">
            <a:alphaModFix/>
          </a:blip>
          <a:stretch>
            <a:fillRect/>
          </a:stretch>
        </p:blipFill>
        <p:spPr>
          <a:xfrm>
            <a:off x="2801488" y="2812825"/>
            <a:ext cx="245149" cy="245149"/>
          </a:xfrm>
          <a:prstGeom prst="rect">
            <a:avLst/>
          </a:prstGeom>
          <a:noFill/>
          <a:ln>
            <a:noFill/>
          </a:ln>
        </p:spPr>
      </p:pic>
      <p:pic>
        <p:nvPicPr>
          <p:cNvPr id="205" name="Google Shape;205;p20"/>
          <p:cNvPicPr preferRelativeResize="0"/>
          <p:nvPr/>
        </p:nvPicPr>
        <p:blipFill>
          <a:blip r:embed="rId7">
            <a:alphaModFix/>
          </a:blip>
          <a:stretch>
            <a:fillRect/>
          </a:stretch>
        </p:blipFill>
        <p:spPr>
          <a:xfrm>
            <a:off x="3814875" y="3059726"/>
            <a:ext cx="967749" cy="967749"/>
          </a:xfrm>
          <a:prstGeom prst="rect">
            <a:avLst/>
          </a:prstGeom>
          <a:noFill/>
          <a:ln>
            <a:noFill/>
          </a:ln>
        </p:spPr>
      </p:pic>
      <p:sp>
        <p:nvSpPr>
          <p:cNvPr id="206" name="Google Shape;206;p20"/>
          <p:cNvSpPr/>
          <p:nvPr/>
        </p:nvSpPr>
        <p:spPr>
          <a:xfrm>
            <a:off x="3842000" y="3086850"/>
            <a:ext cx="913500" cy="9135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GB" sz="4200">
                <a:solidFill>
                  <a:srgbClr val="00FFFF"/>
                </a:solidFill>
                <a:latin typeface="Karma"/>
                <a:ea typeface="Karma"/>
                <a:cs typeface="Karma"/>
                <a:sym typeface="Karma"/>
              </a:rPr>
              <a:t>RL</a:t>
            </a:r>
            <a:endParaRPr b="1" sz="4200">
              <a:solidFill>
                <a:srgbClr val="00FFFF"/>
              </a:solidFill>
              <a:latin typeface="Karma"/>
              <a:ea typeface="Karma"/>
              <a:cs typeface="Karma"/>
              <a:sym typeface="Karm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